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8" r:id="rId1"/>
  </p:sldMasterIdLst>
  <p:notesMasterIdLst>
    <p:notesMasterId r:id="rId17"/>
  </p:notesMasterIdLst>
  <p:sldIdLst>
    <p:sldId id="256" r:id="rId2"/>
    <p:sldId id="273" r:id="rId3"/>
    <p:sldId id="333" r:id="rId4"/>
    <p:sldId id="296" r:id="rId5"/>
    <p:sldId id="257" r:id="rId6"/>
    <p:sldId id="334" r:id="rId7"/>
    <p:sldId id="335" r:id="rId8"/>
    <p:sldId id="336" r:id="rId9"/>
    <p:sldId id="311" r:id="rId10"/>
    <p:sldId id="265" r:id="rId11"/>
    <p:sldId id="352" r:id="rId12"/>
    <p:sldId id="337" r:id="rId13"/>
    <p:sldId id="353" r:id="rId14"/>
    <p:sldId id="351" r:id="rId15"/>
    <p:sldId id="299" r:id="rId16"/>
  </p:sldIdLst>
  <p:sldSz cx="9144000" cy="6858000" type="screen4x3"/>
  <p:notesSz cx="6858000" cy="9144000"/>
  <p:embeddedFontLst>
    <p:embeddedFont>
      <p:font typeface="Nadejda"/>
      <p:bold r:id="rId18"/>
    </p:embeddedFon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Aparajita" charset="0"/>
      <p:regular r:id="rId23"/>
      <p:bold r:id="rId24"/>
      <p:italic r:id="rId25"/>
      <p:boldItalic r:id="rId26"/>
    </p:embeddedFont>
    <p:embeddedFont>
      <p:font typeface="Malgun Gothic" pitchFamily="34" charset="-127"/>
      <p:regular r:id="rId27"/>
      <p:bold r:id="rId2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09B7"/>
    <a:srgbClr val="009900"/>
    <a:srgbClr val="0033CC"/>
    <a:srgbClr val="CC99FF"/>
    <a:srgbClr val="0080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750" autoAdjust="0"/>
    <p:restoredTop sz="72271" autoAdjust="0"/>
  </p:normalViewPr>
  <p:slideViewPr>
    <p:cSldViewPr>
      <p:cViewPr>
        <p:scale>
          <a:sx n="70" d="100"/>
          <a:sy n="70" d="100"/>
        </p:scale>
        <p:origin x="-1662" y="-18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52095A-1861-4CE2-9C6E-3E020CCA3201}" type="doc">
      <dgm:prSet loTypeId="urn:microsoft.com/office/officeart/2005/8/layout/radial6" loCatId="cycle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8F0E9EAF-FC86-48E1-8CFE-AA32195010F1}">
      <dgm:prSet phldrT="[Текст]" custT="1"/>
      <dgm:spPr/>
      <dgm:t>
        <a:bodyPr/>
        <a:lstStyle/>
        <a:p>
          <a:r>
            <a:rPr lang="ru-RU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ПРОЕКТ </a:t>
          </a:r>
        </a:p>
        <a:p>
          <a:r>
            <a:rPr lang="ru-RU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«Мусор Земле не к лицу»</a:t>
          </a:r>
        </a:p>
      </dgm:t>
    </dgm:pt>
    <dgm:pt modelId="{99BA3D28-6314-4892-9656-8D045F960816}" type="parTrans" cxnId="{365CA897-E44B-4ED2-A42C-724EA41B7233}">
      <dgm:prSet/>
      <dgm:spPr/>
      <dgm:t>
        <a:bodyPr/>
        <a:lstStyle/>
        <a:p>
          <a:endParaRPr lang="ru-RU" sz="1000" b="1"/>
        </a:p>
      </dgm:t>
    </dgm:pt>
    <dgm:pt modelId="{BAE1200E-AA2A-4C75-8AC1-1A596C940577}" type="sibTrans" cxnId="{365CA897-E44B-4ED2-A42C-724EA41B7233}">
      <dgm:prSet/>
      <dgm:spPr/>
      <dgm:t>
        <a:bodyPr/>
        <a:lstStyle/>
        <a:p>
          <a:endParaRPr lang="ru-RU" sz="1000" b="1"/>
        </a:p>
      </dgm:t>
    </dgm:pt>
    <dgm:pt modelId="{85F12ADD-0B96-461F-9387-346DF256F3B0}">
      <dgm:prSet phldrT="[Текст]" custT="1"/>
      <dgm:spPr/>
      <dgm:t>
        <a:bodyPr/>
        <a:lstStyle/>
        <a:p>
          <a:r>
            <a:rPr lang="en-US" sz="1400" b="1" dirty="0" err="1">
              <a:latin typeface="+mj-lt"/>
            </a:rPr>
            <a:t>Экологическ</a:t>
          </a:r>
          <a:r>
            <a:rPr lang="ru-RU" sz="1400" b="1" dirty="0" err="1">
              <a:latin typeface="+mj-lt"/>
            </a:rPr>
            <a:t>ая</a:t>
          </a:r>
          <a:r>
            <a:rPr lang="ru-RU" sz="1400" b="1" dirty="0">
              <a:latin typeface="+mj-lt"/>
            </a:rPr>
            <a:t> НОД</a:t>
          </a:r>
          <a:endParaRPr lang="ru-RU" sz="1400" b="1" dirty="0"/>
        </a:p>
      </dgm:t>
    </dgm:pt>
    <dgm:pt modelId="{E22309AC-3B2F-4FF0-8F3F-784027236303}" type="parTrans" cxnId="{E6976EEC-B363-4D6B-B8CA-0DB1A0086C2E}">
      <dgm:prSet/>
      <dgm:spPr/>
      <dgm:t>
        <a:bodyPr/>
        <a:lstStyle/>
        <a:p>
          <a:endParaRPr lang="ru-RU" sz="1000" b="1"/>
        </a:p>
      </dgm:t>
    </dgm:pt>
    <dgm:pt modelId="{933F4FCF-9759-416F-B987-2F8FEF5D2985}" type="sibTrans" cxnId="{E6976EEC-B363-4D6B-B8CA-0DB1A0086C2E}">
      <dgm:prSet/>
      <dgm:spPr/>
      <dgm:t>
        <a:bodyPr/>
        <a:lstStyle/>
        <a:p>
          <a:endParaRPr lang="ru-RU" sz="1000" b="1"/>
        </a:p>
      </dgm:t>
    </dgm:pt>
    <dgm:pt modelId="{E1A66339-3381-4071-A6C8-F76F6F7042B9}">
      <dgm:prSet phldrT="[Текст]" custT="1"/>
      <dgm:spPr/>
      <dgm:t>
        <a:bodyPr/>
        <a:lstStyle/>
        <a:p>
          <a:r>
            <a:rPr lang="ru-RU" sz="1400" b="1" dirty="0">
              <a:latin typeface="+mj-lt"/>
            </a:rPr>
            <a:t>КВН с родителями, круглый стол, ярмарка родительских идей. Изготовление плакатов</a:t>
          </a:r>
        </a:p>
      </dgm:t>
    </dgm:pt>
    <dgm:pt modelId="{38E7DA6E-72C0-4603-8B4C-8D7F033B5FED}" type="parTrans" cxnId="{B4101E08-AB4E-4684-A730-FEB6772F3F90}">
      <dgm:prSet/>
      <dgm:spPr/>
      <dgm:t>
        <a:bodyPr/>
        <a:lstStyle/>
        <a:p>
          <a:endParaRPr lang="ru-RU" sz="1000" b="1"/>
        </a:p>
      </dgm:t>
    </dgm:pt>
    <dgm:pt modelId="{6D39ABAD-8D23-4900-8525-F15566EB52EC}" type="sibTrans" cxnId="{B4101E08-AB4E-4684-A730-FEB6772F3F90}">
      <dgm:prSet/>
      <dgm:spPr/>
      <dgm:t>
        <a:bodyPr/>
        <a:lstStyle/>
        <a:p>
          <a:endParaRPr lang="ru-RU" sz="1000" b="1"/>
        </a:p>
      </dgm:t>
    </dgm:pt>
    <dgm:pt modelId="{F3CB3A5E-35F8-49CE-BDA4-90E46AC95BE1}">
      <dgm:prSet phldrT="[Текст]" custT="1"/>
      <dgm:spPr/>
      <dgm:t>
        <a:bodyPr/>
        <a:lstStyle/>
        <a:p>
          <a:r>
            <a:rPr lang="en-US" sz="1400" b="1">
              <a:latin typeface="+mj-lt"/>
            </a:rPr>
            <a:t>Природоохранные акции</a:t>
          </a:r>
          <a:endParaRPr lang="ru-RU" sz="1400" b="1" dirty="0"/>
        </a:p>
      </dgm:t>
    </dgm:pt>
    <dgm:pt modelId="{8B185582-2389-47F8-A957-8EA5930501D5}" type="parTrans" cxnId="{8E85C54F-97D2-4F2B-AD05-D5F7C0DB9447}">
      <dgm:prSet/>
      <dgm:spPr/>
      <dgm:t>
        <a:bodyPr/>
        <a:lstStyle/>
        <a:p>
          <a:endParaRPr lang="ru-RU" sz="1000" b="1"/>
        </a:p>
      </dgm:t>
    </dgm:pt>
    <dgm:pt modelId="{88B7F8EC-D221-4EDA-B1CE-B113A9E28BB1}" type="sibTrans" cxnId="{8E85C54F-97D2-4F2B-AD05-D5F7C0DB9447}">
      <dgm:prSet/>
      <dgm:spPr/>
      <dgm:t>
        <a:bodyPr/>
        <a:lstStyle/>
        <a:p>
          <a:endParaRPr lang="ru-RU" sz="1000" b="1"/>
        </a:p>
      </dgm:t>
    </dgm:pt>
    <dgm:pt modelId="{BBFFB757-ED44-436E-8444-899086A9A891}">
      <dgm:prSet phldrT="[Текст]" custT="1"/>
      <dgm:spPr/>
      <dgm:t>
        <a:bodyPr/>
        <a:lstStyle/>
        <a:p>
          <a:r>
            <a:rPr lang="ru-RU" sz="1400" b="1" dirty="0">
              <a:latin typeface="+mj-lt"/>
            </a:rPr>
            <a:t>Подвижные, дидактические, имитационные игры</a:t>
          </a:r>
          <a:endParaRPr lang="ru-RU" sz="1400" b="1" dirty="0"/>
        </a:p>
      </dgm:t>
    </dgm:pt>
    <dgm:pt modelId="{0A37EBA7-53E8-4B7B-B3B7-3F19C99C53CA}" type="parTrans" cxnId="{F35D646D-54B3-4EB8-8221-FC856979FD6D}">
      <dgm:prSet/>
      <dgm:spPr/>
      <dgm:t>
        <a:bodyPr/>
        <a:lstStyle/>
        <a:p>
          <a:endParaRPr lang="ru-RU" sz="1000" b="1"/>
        </a:p>
      </dgm:t>
    </dgm:pt>
    <dgm:pt modelId="{664D35BF-6C66-4E16-8469-07524B93A4A9}" type="sibTrans" cxnId="{F35D646D-54B3-4EB8-8221-FC856979FD6D}">
      <dgm:prSet/>
      <dgm:spPr/>
      <dgm:t>
        <a:bodyPr/>
        <a:lstStyle/>
        <a:p>
          <a:endParaRPr lang="ru-RU" sz="1000" b="1"/>
        </a:p>
      </dgm:t>
    </dgm:pt>
    <dgm:pt modelId="{5C4E3D1C-12F0-40C5-BEA0-3807073BA219}">
      <dgm:prSet custT="1"/>
      <dgm:spPr/>
      <dgm:t>
        <a:bodyPr/>
        <a:lstStyle/>
        <a:p>
          <a:r>
            <a:rPr lang="ru-RU" sz="1400" b="1" dirty="0">
              <a:latin typeface="+mj-lt"/>
            </a:rPr>
            <a:t>Экспериментальная деятельность, экскурсии, наблюдения</a:t>
          </a:r>
          <a:endParaRPr lang="ru-RU" sz="1400" b="1" dirty="0"/>
        </a:p>
      </dgm:t>
    </dgm:pt>
    <dgm:pt modelId="{920C7896-D452-4250-BECA-3D233E6E6A0A}" type="parTrans" cxnId="{4883494E-6D78-4E99-B961-73C0A4511C3D}">
      <dgm:prSet/>
      <dgm:spPr/>
      <dgm:t>
        <a:bodyPr/>
        <a:lstStyle/>
        <a:p>
          <a:endParaRPr lang="ru-RU" sz="1000" b="1"/>
        </a:p>
      </dgm:t>
    </dgm:pt>
    <dgm:pt modelId="{56A66D00-3A28-418E-A874-C70BB7632C3F}" type="sibTrans" cxnId="{4883494E-6D78-4E99-B961-73C0A4511C3D}">
      <dgm:prSet/>
      <dgm:spPr/>
      <dgm:t>
        <a:bodyPr/>
        <a:lstStyle/>
        <a:p>
          <a:endParaRPr lang="ru-RU" sz="1000" b="1"/>
        </a:p>
      </dgm:t>
    </dgm:pt>
    <dgm:pt modelId="{5AF1735F-70DC-4D3B-95A9-602550E12C05}">
      <dgm:prSet custT="1"/>
      <dgm:spPr/>
      <dgm:t>
        <a:bodyPr/>
        <a:lstStyle/>
        <a:p>
          <a:r>
            <a:rPr lang="ru-RU" sz="1400" b="1" dirty="0">
              <a:latin typeface="+mj-lt"/>
            </a:rPr>
            <a:t>Праздник «Спасём природу земли»,развлечение</a:t>
          </a:r>
        </a:p>
      </dgm:t>
    </dgm:pt>
    <dgm:pt modelId="{7534B1BF-EC01-4B4A-81AC-BE1EAA5C4455}" type="parTrans" cxnId="{30D3B7B2-1874-477E-A7E2-897DBA355490}">
      <dgm:prSet/>
      <dgm:spPr/>
      <dgm:t>
        <a:bodyPr/>
        <a:lstStyle/>
        <a:p>
          <a:endParaRPr lang="ru-RU" sz="1000" b="1"/>
        </a:p>
      </dgm:t>
    </dgm:pt>
    <dgm:pt modelId="{C5765C17-34D6-4135-9B8C-709494B434D3}" type="sibTrans" cxnId="{30D3B7B2-1874-477E-A7E2-897DBA355490}">
      <dgm:prSet/>
      <dgm:spPr/>
      <dgm:t>
        <a:bodyPr/>
        <a:lstStyle/>
        <a:p>
          <a:endParaRPr lang="ru-RU" sz="1000" b="1"/>
        </a:p>
      </dgm:t>
    </dgm:pt>
    <dgm:pt modelId="{A1084165-D13B-4BC2-BC90-D6EC4408BC9F}">
      <dgm:prSet custT="1"/>
      <dgm:spPr/>
      <dgm:t>
        <a:bodyPr/>
        <a:lstStyle/>
        <a:p>
          <a:r>
            <a:rPr lang="en-US" sz="1400" b="1" dirty="0" err="1">
              <a:latin typeface="+mj-lt"/>
            </a:rPr>
            <a:t>Познавательн</a:t>
          </a:r>
          <a:r>
            <a:rPr lang="ru-RU" sz="1400" b="1" dirty="0" err="1">
              <a:latin typeface="+mj-lt"/>
            </a:rPr>
            <a:t>ое</a:t>
          </a:r>
          <a:r>
            <a:rPr lang="en-US" sz="1400" b="1" dirty="0">
              <a:latin typeface="+mj-lt"/>
            </a:rPr>
            <a:t> </a:t>
          </a:r>
          <a:r>
            <a:rPr lang="en-US" sz="1400" b="1" dirty="0" err="1">
              <a:latin typeface="+mj-lt"/>
            </a:rPr>
            <a:t>чтение</a:t>
          </a:r>
          <a:r>
            <a:rPr lang="ru-RU" sz="1400" b="1" dirty="0">
              <a:latin typeface="+mj-lt"/>
            </a:rPr>
            <a:t>, беседы</a:t>
          </a:r>
          <a:endParaRPr lang="ru-RU" sz="1400" b="1" dirty="0"/>
        </a:p>
      </dgm:t>
    </dgm:pt>
    <dgm:pt modelId="{E15EAAFF-133B-4E95-82C2-270D6425ECE6}" type="parTrans" cxnId="{9231DFD2-48BE-46A3-827D-DB186D56F2AA}">
      <dgm:prSet/>
      <dgm:spPr/>
      <dgm:t>
        <a:bodyPr/>
        <a:lstStyle/>
        <a:p>
          <a:endParaRPr lang="ru-RU" sz="1000" b="1"/>
        </a:p>
      </dgm:t>
    </dgm:pt>
    <dgm:pt modelId="{9B3EA19D-4D8C-425D-8C94-EC83E9A78A38}" type="sibTrans" cxnId="{9231DFD2-48BE-46A3-827D-DB186D56F2AA}">
      <dgm:prSet/>
      <dgm:spPr/>
      <dgm:t>
        <a:bodyPr/>
        <a:lstStyle/>
        <a:p>
          <a:endParaRPr lang="ru-RU" sz="1000" b="1"/>
        </a:p>
      </dgm:t>
    </dgm:pt>
    <dgm:pt modelId="{B222FE05-FE27-4791-BB74-D86608159EAC}" type="pres">
      <dgm:prSet presAssocID="{CF52095A-1861-4CE2-9C6E-3E020CCA320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108CE1-2914-4FCA-B719-FA9D7163C264}" type="pres">
      <dgm:prSet presAssocID="{8F0E9EAF-FC86-48E1-8CFE-AA32195010F1}" presName="centerShape" presStyleLbl="node0" presStyleIdx="0" presStyleCnt="1" custScaleX="117145"/>
      <dgm:spPr/>
      <dgm:t>
        <a:bodyPr/>
        <a:lstStyle/>
        <a:p>
          <a:endParaRPr lang="ru-RU"/>
        </a:p>
      </dgm:t>
    </dgm:pt>
    <dgm:pt modelId="{963AC095-31DC-40DB-9499-817CD353D4AA}" type="pres">
      <dgm:prSet presAssocID="{85F12ADD-0B96-461F-9387-346DF256F3B0}" presName="node" presStyleLbl="node1" presStyleIdx="0" presStyleCnt="7" custScaleX="183708" custRadScaleRad="103069" custRadScaleInc="22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355DA9-B23F-4C00-96BC-9E85EA7D4F5B}" type="pres">
      <dgm:prSet presAssocID="{85F12ADD-0B96-461F-9387-346DF256F3B0}" presName="dummy" presStyleCnt="0"/>
      <dgm:spPr/>
    </dgm:pt>
    <dgm:pt modelId="{6D05A04E-5F61-47F6-9952-85206689C905}" type="pres">
      <dgm:prSet presAssocID="{933F4FCF-9759-416F-B987-2F8FEF5D2985}" presName="sibTrans" presStyleLbl="sibTrans2D1" presStyleIdx="0" presStyleCnt="7"/>
      <dgm:spPr/>
      <dgm:t>
        <a:bodyPr/>
        <a:lstStyle/>
        <a:p>
          <a:endParaRPr lang="ru-RU"/>
        </a:p>
      </dgm:t>
    </dgm:pt>
    <dgm:pt modelId="{0D428FAB-F752-4DF9-B9B5-8F057DD95B80}" type="pres">
      <dgm:prSet presAssocID="{5AF1735F-70DC-4D3B-95A9-602550E12C05}" presName="node" presStyleLbl="node1" presStyleIdx="1" presStyleCnt="7" custScaleX="226521" custScaleY="110702" custRadScaleRad="127449" custRadScaleInc="836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64F68D-B3B1-4D4A-BD8A-4631FD0768FE}" type="pres">
      <dgm:prSet presAssocID="{5AF1735F-70DC-4D3B-95A9-602550E12C05}" presName="dummy" presStyleCnt="0"/>
      <dgm:spPr/>
    </dgm:pt>
    <dgm:pt modelId="{5A2E2057-4389-49B7-B306-73B0F8E0156A}" type="pres">
      <dgm:prSet presAssocID="{C5765C17-34D6-4135-9B8C-709494B434D3}" presName="sibTrans" presStyleLbl="sibTrans2D1" presStyleIdx="1" presStyleCnt="7"/>
      <dgm:spPr/>
      <dgm:t>
        <a:bodyPr/>
        <a:lstStyle/>
        <a:p>
          <a:endParaRPr lang="ru-RU"/>
        </a:p>
      </dgm:t>
    </dgm:pt>
    <dgm:pt modelId="{6178D69C-C43A-4511-8531-B92EB2D27FBA}" type="pres">
      <dgm:prSet presAssocID="{A1084165-D13B-4BC2-BC90-D6EC4408BC9F}" presName="node" presStyleLbl="node1" presStyleIdx="2" presStyleCnt="7" custScaleX="189511" custRadScaleRad="123351" custRadScaleInc="-6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4734A9-85F6-4932-ACDC-DE73F09B2586}" type="pres">
      <dgm:prSet presAssocID="{A1084165-D13B-4BC2-BC90-D6EC4408BC9F}" presName="dummy" presStyleCnt="0"/>
      <dgm:spPr/>
    </dgm:pt>
    <dgm:pt modelId="{738F895A-1CD8-42BD-B822-E2E95535E4D3}" type="pres">
      <dgm:prSet presAssocID="{9B3EA19D-4D8C-425D-8C94-EC83E9A78A38}" presName="sibTrans" presStyleLbl="sibTrans2D1" presStyleIdx="2" presStyleCnt="7"/>
      <dgm:spPr/>
      <dgm:t>
        <a:bodyPr/>
        <a:lstStyle/>
        <a:p>
          <a:endParaRPr lang="ru-RU"/>
        </a:p>
      </dgm:t>
    </dgm:pt>
    <dgm:pt modelId="{9E46E43E-44DB-45A3-AEC1-BEF2608A46B3}" type="pres">
      <dgm:prSet presAssocID="{E1A66339-3381-4071-A6C8-F76F6F7042B9}" presName="node" presStyleLbl="node1" presStyleIdx="3" presStyleCnt="7" custScaleX="206766" custScaleY="103117" custRadScaleRad="110331" custRadScaleInc="-481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4D383A-6F04-4E1C-9EEC-C36450042A66}" type="pres">
      <dgm:prSet presAssocID="{E1A66339-3381-4071-A6C8-F76F6F7042B9}" presName="dummy" presStyleCnt="0"/>
      <dgm:spPr/>
    </dgm:pt>
    <dgm:pt modelId="{EDC33548-AEF3-407B-8D87-E98D0313090A}" type="pres">
      <dgm:prSet presAssocID="{6D39ABAD-8D23-4900-8525-F15566EB52EC}" presName="sibTrans" presStyleLbl="sibTrans2D1" presStyleIdx="3" presStyleCnt="7"/>
      <dgm:spPr/>
      <dgm:t>
        <a:bodyPr/>
        <a:lstStyle/>
        <a:p>
          <a:endParaRPr lang="ru-RU"/>
        </a:p>
      </dgm:t>
    </dgm:pt>
    <dgm:pt modelId="{6C15E82C-94A3-4953-AACD-5622BC614CB4}" type="pres">
      <dgm:prSet presAssocID="{5C4E3D1C-12F0-40C5-BEA0-3807073BA219}" presName="node" presStyleLbl="node1" presStyleIdx="4" presStyleCnt="7" custScaleX="231295" custRadScaleRad="115480" custRadScaleInc="877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474E48-E655-4CE9-AD27-AB86B4544FE1}" type="pres">
      <dgm:prSet presAssocID="{5C4E3D1C-12F0-40C5-BEA0-3807073BA219}" presName="dummy" presStyleCnt="0"/>
      <dgm:spPr/>
    </dgm:pt>
    <dgm:pt modelId="{F2E41E9A-D4E1-4DBE-8435-B45DFADD2659}" type="pres">
      <dgm:prSet presAssocID="{56A66D00-3A28-418E-A874-C70BB7632C3F}" presName="sibTrans" presStyleLbl="sibTrans2D1" presStyleIdx="4" presStyleCnt="7"/>
      <dgm:spPr/>
      <dgm:t>
        <a:bodyPr/>
        <a:lstStyle/>
        <a:p>
          <a:endParaRPr lang="ru-RU"/>
        </a:p>
      </dgm:t>
    </dgm:pt>
    <dgm:pt modelId="{7924DED2-EDFD-4E42-9C45-9151AEDFA753}" type="pres">
      <dgm:prSet presAssocID="{F3CB3A5E-35F8-49CE-BDA4-90E46AC95BE1}" presName="node" presStyleLbl="node1" presStyleIdx="5" presStyleCnt="7" custScaleX="195581" custRadScaleRad="126644" custRadScaleInc="281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B5F477-8021-4685-AE9C-8FBF9D571E4C}" type="pres">
      <dgm:prSet presAssocID="{F3CB3A5E-35F8-49CE-BDA4-90E46AC95BE1}" presName="dummy" presStyleCnt="0"/>
      <dgm:spPr/>
    </dgm:pt>
    <dgm:pt modelId="{82F67D99-0EF1-43C7-B226-1B975B935CE5}" type="pres">
      <dgm:prSet presAssocID="{88B7F8EC-D221-4EDA-B1CE-B113A9E28BB1}" presName="sibTrans" presStyleLbl="sibTrans2D1" presStyleIdx="5" presStyleCnt="7"/>
      <dgm:spPr/>
      <dgm:t>
        <a:bodyPr/>
        <a:lstStyle/>
        <a:p>
          <a:endParaRPr lang="ru-RU"/>
        </a:p>
      </dgm:t>
    </dgm:pt>
    <dgm:pt modelId="{9D486192-1094-4B53-AF2D-EE84D417DA78}" type="pres">
      <dgm:prSet presAssocID="{BBFFB757-ED44-436E-8444-899086A9A891}" presName="node" presStyleLbl="node1" presStyleIdx="6" presStyleCnt="7" custScaleX="215285" custScaleY="96004" custRadScaleRad="118820" custRadScaleInc="-391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036570-ED4B-4187-8BD3-4528DF915BD9}" type="pres">
      <dgm:prSet presAssocID="{BBFFB757-ED44-436E-8444-899086A9A891}" presName="dummy" presStyleCnt="0"/>
      <dgm:spPr/>
    </dgm:pt>
    <dgm:pt modelId="{38853FE2-9C4E-48C1-956A-5ED55AAD64AF}" type="pres">
      <dgm:prSet presAssocID="{664D35BF-6C66-4E16-8469-07524B93A4A9}" presName="sibTrans" presStyleLbl="sibTrans2D1" presStyleIdx="6" presStyleCnt="7"/>
      <dgm:spPr/>
      <dgm:t>
        <a:bodyPr/>
        <a:lstStyle/>
        <a:p>
          <a:endParaRPr lang="ru-RU"/>
        </a:p>
      </dgm:t>
    </dgm:pt>
  </dgm:ptLst>
  <dgm:cxnLst>
    <dgm:cxn modelId="{B4101E08-AB4E-4684-A730-FEB6772F3F90}" srcId="{8F0E9EAF-FC86-48E1-8CFE-AA32195010F1}" destId="{E1A66339-3381-4071-A6C8-F76F6F7042B9}" srcOrd="3" destOrd="0" parTransId="{38E7DA6E-72C0-4603-8B4C-8D7F033B5FED}" sibTransId="{6D39ABAD-8D23-4900-8525-F15566EB52EC}"/>
    <dgm:cxn modelId="{8E85C54F-97D2-4F2B-AD05-D5F7C0DB9447}" srcId="{8F0E9EAF-FC86-48E1-8CFE-AA32195010F1}" destId="{F3CB3A5E-35F8-49CE-BDA4-90E46AC95BE1}" srcOrd="5" destOrd="0" parTransId="{8B185582-2389-47F8-A957-8EA5930501D5}" sibTransId="{88B7F8EC-D221-4EDA-B1CE-B113A9E28BB1}"/>
    <dgm:cxn modelId="{F474B6BC-65D4-4895-9BB7-94BF6BC2CD9B}" type="presOf" srcId="{5C4E3D1C-12F0-40C5-BEA0-3807073BA219}" destId="{6C15E82C-94A3-4953-AACD-5622BC614CB4}" srcOrd="0" destOrd="0" presId="urn:microsoft.com/office/officeart/2005/8/layout/radial6"/>
    <dgm:cxn modelId="{9E32B67A-5AF5-4C4D-BCA1-4466F03E1435}" type="presOf" srcId="{88B7F8EC-D221-4EDA-B1CE-B113A9E28BB1}" destId="{82F67D99-0EF1-43C7-B226-1B975B935CE5}" srcOrd="0" destOrd="0" presId="urn:microsoft.com/office/officeart/2005/8/layout/radial6"/>
    <dgm:cxn modelId="{DFDA0BE1-FFE1-4AB1-A30F-42481544385C}" type="presOf" srcId="{CF52095A-1861-4CE2-9C6E-3E020CCA3201}" destId="{B222FE05-FE27-4791-BB74-D86608159EAC}" srcOrd="0" destOrd="0" presId="urn:microsoft.com/office/officeart/2005/8/layout/radial6"/>
    <dgm:cxn modelId="{E6976EEC-B363-4D6B-B8CA-0DB1A0086C2E}" srcId="{8F0E9EAF-FC86-48E1-8CFE-AA32195010F1}" destId="{85F12ADD-0B96-461F-9387-346DF256F3B0}" srcOrd="0" destOrd="0" parTransId="{E22309AC-3B2F-4FF0-8F3F-784027236303}" sibTransId="{933F4FCF-9759-416F-B987-2F8FEF5D2985}"/>
    <dgm:cxn modelId="{7BE4C27B-D096-4B5E-B49F-1644A3F267E6}" type="presOf" srcId="{5AF1735F-70DC-4D3B-95A9-602550E12C05}" destId="{0D428FAB-F752-4DF9-B9B5-8F057DD95B80}" srcOrd="0" destOrd="0" presId="urn:microsoft.com/office/officeart/2005/8/layout/radial6"/>
    <dgm:cxn modelId="{07899FB4-00DA-4B09-9E96-108120C60E95}" type="presOf" srcId="{BBFFB757-ED44-436E-8444-899086A9A891}" destId="{9D486192-1094-4B53-AF2D-EE84D417DA78}" srcOrd="0" destOrd="0" presId="urn:microsoft.com/office/officeart/2005/8/layout/radial6"/>
    <dgm:cxn modelId="{9231DFD2-48BE-46A3-827D-DB186D56F2AA}" srcId="{8F0E9EAF-FC86-48E1-8CFE-AA32195010F1}" destId="{A1084165-D13B-4BC2-BC90-D6EC4408BC9F}" srcOrd="2" destOrd="0" parTransId="{E15EAAFF-133B-4E95-82C2-270D6425ECE6}" sibTransId="{9B3EA19D-4D8C-425D-8C94-EC83E9A78A38}"/>
    <dgm:cxn modelId="{5B27E95B-7C8C-40B3-BD73-0E23AF77EC40}" type="presOf" srcId="{F3CB3A5E-35F8-49CE-BDA4-90E46AC95BE1}" destId="{7924DED2-EDFD-4E42-9C45-9151AEDFA753}" srcOrd="0" destOrd="0" presId="urn:microsoft.com/office/officeart/2005/8/layout/radial6"/>
    <dgm:cxn modelId="{65A7213E-CB28-4D1F-9593-B4B547986DA7}" type="presOf" srcId="{664D35BF-6C66-4E16-8469-07524B93A4A9}" destId="{38853FE2-9C4E-48C1-956A-5ED55AAD64AF}" srcOrd="0" destOrd="0" presId="urn:microsoft.com/office/officeart/2005/8/layout/radial6"/>
    <dgm:cxn modelId="{30D3B7B2-1874-477E-A7E2-897DBA355490}" srcId="{8F0E9EAF-FC86-48E1-8CFE-AA32195010F1}" destId="{5AF1735F-70DC-4D3B-95A9-602550E12C05}" srcOrd="1" destOrd="0" parTransId="{7534B1BF-EC01-4B4A-81AC-BE1EAA5C4455}" sibTransId="{C5765C17-34D6-4135-9B8C-709494B434D3}"/>
    <dgm:cxn modelId="{2DD10969-D3ED-4AC9-8EFC-6D1399FD43B8}" type="presOf" srcId="{56A66D00-3A28-418E-A874-C70BB7632C3F}" destId="{F2E41E9A-D4E1-4DBE-8435-B45DFADD2659}" srcOrd="0" destOrd="0" presId="urn:microsoft.com/office/officeart/2005/8/layout/radial6"/>
    <dgm:cxn modelId="{F35D646D-54B3-4EB8-8221-FC856979FD6D}" srcId="{8F0E9EAF-FC86-48E1-8CFE-AA32195010F1}" destId="{BBFFB757-ED44-436E-8444-899086A9A891}" srcOrd="6" destOrd="0" parTransId="{0A37EBA7-53E8-4B7B-B3B7-3F19C99C53CA}" sibTransId="{664D35BF-6C66-4E16-8469-07524B93A4A9}"/>
    <dgm:cxn modelId="{1C392E20-F193-4F16-A32F-22AB732F7C18}" type="presOf" srcId="{C5765C17-34D6-4135-9B8C-709494B434D3}" destId="{5A2E2057-4389-49B7-B306-73B0F8E0156A}" srcOrd="0" destOrd="0" presId="urn:microsoft.com/office/officeart/2005/8/layout/radial6"/>
    <dgm:cxn modelId="{4883494E-6D78-4E99-B961-73C0A4511C3D}" srcId="{8F0E9EAF-FC86-48E1-8CFE-AA32195010F1}" destId="{5C4E3D1C-12F0-40C5-BEA0-3807073BA219}" srcOrd="4" destOrd="0" parTransId="{920C7896-D452-4250-BECA-3D233E6E6A0A}" sibTransId="{56A66D00-3A28-418E-A874-C70BB7632C3F}"/>
    <dgm:cxn modelId="{65B770B8-E76D-4D5B-9D1D-AE6C6EC01674}" type="presOf" srcId="{85F12ADD-0B96-461F-9387-346DF256F3B0}" destId="{963AC095-31DC-40DB-9499-817CD353D4AA}" srcOrd="0" destOrd="0" presId="urn:microsoft.com/office/officeart/2005/8/layout/radial6"/>
    <dgm:cxn modelId="{D11575A2-BA33-4372-9F58-122B1EC38896}" type="presOf" srcId="{6D39ABAD-8D23-4900-8525-F15566EB52EC}" destId="{EDC33548-AEF3-407B-8D87-E98D0313090A}" srcOrd="0" destOrd="0" presId="urn:microsoft.com/office/officeart/2005/8/layout/radial6"/>
    <dgm:cxn modelId="{3D13C5C8-B44D-4F83-9BFE-22AD423E8828}" type="presOf" srcId="{A1084165-D13B-4BC2-BC90-D6EC4408BC9F}" destId="{6178D69C-C43A-4511-8531-B92EB2D27FBA}" srcOrd="0" destOrd="0" presId="urn:microsoft.com/office/officeart/2005/8/layout/radial6"/>
    <dgm:cxn modelId="{3DB3AF62-AF87-4DFF-BC3E-1CBE69D561F2}" type="presOf" srcId="{933F4FCF-9759-416F-B987-2F8FEF5D2985}" destId="{6D05A04E-5F61-47F6-9952-85206689C905}" srcOrd="0" destOrd="0" presId="urn:microsoft.com/office/officeart/2005/8/layout/radial6"/>
    <dgm:cxn modelId="{D360FF89-E758-4248-944B-0A7FF8E05A42}" type="presOf" srcId="{8F0E9EAF-FC86-48E1-8CFE-AA32195010F1}" destId="{6F108CE1-2914-4FCA-B719-FA9D7163C264}" srcOrd="0" destOrd="0" presId="urn:microsoft.com/office/officeart/2005/8/layout/radial6"/>
    <dgm:cxn modelId="{365CA897-E44B-4ED2-A42C-724EA41B7233}" srcId="{CF52095A-1861-4CE2-9C6E-3E020CCA3201}" destId="{8F0E9EAF-FC86-48E1-8CFE-AA32195010F1}" srcOrd="0" destOrd="0" parTransId="{99BA3D28-6314-4892-9656-8D045F960816}" sibTransId="{BAE1200E-AA2A-4C75-8AC1-1A596C940577}"/>
    <dgm:cxn modelId="{DD721277-CFB1-40B9-9F7C-DCBCF2441142}" type="presOf" srcId="{E1A66339-3381-4071-A6C8-F76F6F7042B9}" destId="{9E46E43E-44DB-45A3-AEC1-BEF2608A46B3}" srcOrd="0" destOrd="0" presId="urn:microsoft.com/office/officeart/2005/8/layout/radial6"/>
    <dgm:cxn modelId="{5F7DF7B1-A0AD-46B7-B343-60CD3D072D0E}" type="presOf" srcId="{9B3EA19D-4D8C-425D-8C94-EC83E9A78A38}" destId="{738F895A-1CD8-42BD-B822-E2E95535E4D3}" srcOrd="0" destOrd="0" presId="urn:microsoft.com/office/officeart/2005/8/layout/radial6"/>
    <dgm:cxn modelId="{68743F61-577E-481F-8434-CE5050767928}" type="presParOf" srcId="{B222FE05-FE27-4791-BB74-D86608159EAC}" destId="{6F108CE1-2914-4FCA-B719-FA9D7163C264}" srcOrd="0" destOrd="0" presId="urn:microsoft.com/office/officeart/2005/8/layout/radial6"/>
    <dgm:cxn modelId="{B686A73D-7663-4C2C-B80A-1EAD11C4794B}" type="presParOf" srcId="{B222FE05-FE27-4791-BB74-D86608159EAC}" destId="{963AC095-31DC-40DB-9499-817CD353D4AA}" srcOrd="1" destOrd="0" presId="urn:microsoft.com/office/officeart/2005/8/layout/radial6"/>
    <dgm:cxn modelId="{1CF94701-FE84-4CA1-9D9D-7D068B9FA5F5}" type="presParOf" srcId="{B222FE05-FE27-4791-BB74-D86608159EAC}" destId="{16355DA9-B23F-4C00-96BC-9E85EA7D4F5B}" srcOrd="2" destOrd="0" presId="urn:microsoft.com/office/officeart/2005/8/layout/radial6"/>
    <dgm:cxn modelId="{DEB77213-7F04-4973-8642-FFD9AE1F5E2A}" type="presParOf" srcId="{B222FE05-FE27-4791-BB74-D86608159EAC}" destId="{6D05A04E-5F61-47F6-9952-85206689C905}" srcOrd="3" destOrd="0" presId="urn:microsoft.com/office/officeart/2005/8/layout/radial6"/>
    <dgm:cxn modelId="{21D6C067-8EFF-463B-B938-FC36B1755BE7}" type="presParOf" srcId="{B222FE05-FE27-4791-BB74-D86608159EAC}" destId="{0D428FAB-F752-4DF9-B9B5-8F057DD95B80}" srcOrd="4" destOrd="0" presId="urn:microsoft.com/office/officeart/2005/8/layout/radial6"/>
    <dgm:cxn modelId="{DFA8546F-5642-4EE4-9AA8-368D7550464B}" type="presParOf" srcId="{B222FE05-FE27-4791-BB74-D86608159EAC}" destId="{C164F68D-B3B1-4D4A-BD8A-4631FD0768FE}" srcOrd="5" destOrd="0" presId="urn:microsoft.com/office/officeart/2005/8/layout/radial6"/>
    <dgm:cxn modelId="{7CA05626-F5EF-423E-8236-D350B7BA5C08}" type="presParOf" srcId="{B222FE05-FE27-4791-BB74-D86608159EAC}" destId="{5A2E2057-4389-49B7-B306-73B0F8E0156A}" srcOrd="6" destOrd="0" presId="urn:microsoft.com/office/officeart/2005/8/layout/radial6"/>
    <dgm:cxn modelId="{30E2BD29-2C8B-4899-BC32-F6DBA1CD2BCE}" type="presParOf" srcId="{B222FE05-FE27-4791-BB74-D86608159EAC}" destId="{6178D69C-C43A-4511-8531-B92EB2D27FBA}" srcOrd="7" destOrd="0" presId="urn:microsoft.com/office/officeart/2005/8/layout/radial6"/>
    <dgm:cxn modelId="{DBFD1861-4295-4337-9D32-4DDF9BA22045}" type="presParOf" srcId="{B222FE05-FE27-4791-BB74-D86608159EAC}" destId="{CE4734A9-85F6-4932-ACDC-DE73F09B2586}" srcOrd="8" destOrd="0" presId="urn:microsoft.com/office/officeart/2005/8/layout/radial6"/>
    <dgm:cxn modelId="{C12BD29F-3169-4B15-ABDC-2F467AF70FD8}" type="presParOf" srcId="{B222FE05-FE27-4791-BB74-D86608159EAC}" destId="{738F895A-1CD8-42BD-B822-E2E95535E4D3}" srcOrd="9" destOrd="0" presId="urn:microsoft.com/office/officeart/2005/8/layout/radial6"/>
    <dgm:cxn modelId="{EF9B6BF6-BEFA-4E58-8A3F-45A952EC86C6}" type="presParOf" srcId="{B222FE05-FE27-4791-BB74-D86608159EAC}" destId="{9E46E43E-44DB-45A3-AEC1-BEF2608A46B3}" srcOrd="10" destOrd="0" presId="urn:microsoft.com/office/officeart/2005/8/layout/radial6"/>
    <dgm:cxn modelId="{E2FFD6A8-6418-4295-91EF-97524EF5034F}" type="presParOf" srcId="{B222FE05-FE27-4791-BB74-D86608159EAC}" destId="{4E4D383A-6F04-4E1C-9EEC-C36450042A66}" srcOrd="11" destOrd="0" presId="urn:microsoft.com/office/officeart/2005/8/layout/radial6"/>
    <dgm:cxn modelId="{2D5ECEB5-0E68-462E-B7E2-9E0A6C999FA2}" type="presParOf" srcId="{B222FE05-FE27-4791-BB74-D86608159EAC}" destId="{EDC33548-AEF3-407B-8D87-E98D0313090A}" srcOrd="12" destOrd="0" presId="urn:microsoft.com/office/officeart/2005/8/layout/radial6"/>
    <dgm:cxn modelId="{80E2EAF0-94B4-48EF-ABFD-2AD3DDC59622}" type="presParOf" srcId="{B222FE05-FE27-4791-BB74-D86608159EAC}" destId="{6C15E82C-94A3-4953-AACD-5622BC614CB4}" srcOrd="13" destOrd="0" presId="urn:microsoft.com/office/officeart/2005/8/layout/radial6"/>
    <dgm:cxn modelId="{E62A0D28-D8C2-4D0F-B52F-076EA6C31847}" type="presParOf" srcId="{B222FE05-FE27-4791-BB74-D86608159EAC}" destId="{CF474E48-E655-4CE9-AD27-AB86B4544FE1}" srcOrd="14" destOrd="0" presId="urn:microsoft.com/office/officeart/2005/8/layout/radial6"/>
    <dgm:cxn modelId="{CEB7FE9A-B423-4AF7-B7D5-4916AF6469BA}" type="presParOf" srcId="{B222FE05-FE27-4791-BB74-D86608159EAC}" destId="{F2E41E9A-D4E1-4DBE-8435-B45DFADD2659}" srcOrd="15" destOrd="0" presId="urn:microsoft.com/office/officeart/2005/8/layout/radial6"/>
    <dgm:cxn modelId="{230E91D0-CDB5-4F9C-8069-E5CEBF745EBB}" type="presParOf" srcId="{B222FE05-FE27-4791-BB74-D86608159EAC}" destId="{7924DED2-EDFD-4E42-9C45-9151AEDFA753}" srcOrd="16" destOrd="0" presId="urn:microsoft.com/office/officeart/2005/8/layout/radial6"/>
    <dgm:cxn modelId="{65D3ED02-D733-4CCA-89F1-E127FBC4CE59}" type="presParOf" srcId="{B222FE05-FE27-4791-BB74-D86608159EAC}" destId="{8AB5F477-8021-4685-AE9C-8FBF9D571E4C}" srcOrd="17" destOrd="0" presId="urn:microsoft.com/office/officeart/2005/8/layout/radial6"/>
    <dgm:cxn modelId="{36671372-6752-43E3-BCF0-B55CEFA4E201}" type="presParOf" srcId="{B222FE05-FE27-4791-BB74-D86608159EAC}" destId="{82F67D99-0EF1-43C7-B226-1B975B935CE5}" srcOrd="18" destOrd="0" presId="urn:microsoft.com/office/officeart/2005/8/layout/radial6"/>
    <dgm:cxn modelId="{2046CB0F-ACEB-4C85-B86B-ED6348F39BC0}" type="presParOf" srcId="{B222FE05-FE27-4791-BB74-D86608159EAC}" destId="{9D486192-1094-4B53-AF2D-EE84D417DA78}" srcOrd="19" destOrd="0" presId="urn:microsoft.com/office/officeart/2005/8/layout/radial6"/>
    <dgm:cxn modelId="{9C32D3C7-07BC-46F6-94B2-22608530D94C}" type="presParOf" srcId="{B222FE05-FE27-4791-BB74-D86608159EAC}" destId="{DB036570-ED4B-4187-8BD3-4528DF915BD9}" srcOrd="20" destOrd="0" presId="urn:microsoft.com/office/officeart/2005/8/layout/radial6"/>
    <dgm:cxn modelId="{D1D2E79D-7456-4290-91EF-5E0A97FE0E21}" type="presParOf" srcId="{B222FE05-FE27-4791-BB74-D86608159EAC}" destId="{38853FE2-9C4E-48C1-956A-5ED55AAD64AF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853FE2-9C4E-48C1-956A-5ED55AAD64AF}">
      <dsp:nvSpPr>
        <dsp:cNvPr id="0" name=""/>
        <dsp:cNvSpPr/>
      </dsp:nvSpPr>
      <dsp:spPr>
        <a:xfrm>
          <a:off x="1577329" y="487109"/>
          <a:ext cx="4594377" cy="4594377"/>
        </a:xfrm>
        <a:prstGeom prst="blockArc">
          <a:avLst>
            <a:gd name="adj1" fmla="val 12969269"/>
            <a:gd name="adj2" fmla="val 17140398"/>
            <a:gd name="adj3" fmla="val 3906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2F67D99-0EF1-43C7-B226-1B975B935CE5}">
      <dsp:nvSpPr>
        <dsp:cNvPr id="0" name=""/>
        <dsp:cNvSpPr/>
      </dsp:nvSpPr>
      <dsp:spPr>
        <a:xfrm>
          <a:off x="1438200" y="659106"/>
          <a:ext cx="4594377" cy="4594377"/>
        </a:xfrm>
        <a:prstGeom prst="blockArc">
          <a:avLst>
            <a:gd name="adj1" fmla="val 10325230"/>
            <a:gd name="adj2" fmla="val 13307062"/>
            <a:gd name="adj3" fmla="val 3906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2E41E9A-D4E1-4DBE-8435-B45DFADD2659}">
      <dsp:nvSpPr>
        <dsp:cNvPr id="0" name=""/>
        <dsp:cNvSpPr/>
      </dsp:nvSpPr>
      <dsp:spPr>
        <a:xfrm>
          <a:off x="1424010" y="570112"/>
          <a:ext cx="4594377" cy="4594377"/>
        </a:xfrm>
        <a:prstGeom prst="blockArc">
          <a:avLst>
            <a:gd name="adj1" fmla="val 7137561"/>
            <a:gd name="adj2" fmla="val 10187674"/>
            <a:gd name="adj3" fmla="val 3906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DC33548-AEF3-407B-8D87-E98D0313090A}">
      <dsp:nvSpPr>
        <dsp:cNvPr id="0" name=""/>
        <dsp:cNvSpPr/>
      </dsp:nvSpPr>
      <dsp:spPr>
        <a:xfrm>
          <a:off x="1908458" y="930738"/>
          <a:ext cx="4594377" cy="4594377"/>
        </a:xfrm>
        <a:prstGeom prst="blockArc">
          <a:avLst>
            <a:gd name="adj1" fmla="val 2869952"/>
            <a:gd name="adj2" fmla="val 8062142"/>
            <a:gd name="adj3" fmla="val 3906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8F895A-1CD8-42BD-B822-E2E95535E4D3}">
      <dsp:nvSpPr>
        <dsp:cNvPr id="0" name=""/>
        <dsp:cNvSpPr/>
      </dsp:nvSpPr>
      <dsp:spPr>
        <a:xfrm>
          <a:off x="2594012" y="504902"/>
          <a:ext cx="4594377" cy="4594377"/>
        </a:xfrm>
        <a:prstGeom prst="blockArc">
          <a:avLst>
            <a:gd name="adj1" fmla="val 1052073"/>
            <a:gd name="adj2" fmla="val 4108441"/>
            <a:gd name="adj3" fmla="val 3906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2E2057-4389-49B7-B306-73B0F8E0156A}">
      <dsp:nvSpPr>
        <dsp:cNvPr id="0" name=""/>
        <dsp:cNvSpPr/>
      </dsp:nvSpPr>
      <dsp:spPr>
        <a:xfrm>
          <a:off x="2632119" y="394367"/>
          <a:ext cx="4594377" cy="4594377"/>
        </a:xfrm>
        <a:prstGeom prst="blockArc">
          <a:avLst>
            <a:gd name="adj1" fmla="val 20015787"/>
            <a:gd name="adj2" fmla="val 1230549"/>
            <a:gd name="adj3" fmla="val 3906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D05A04E-5F61-47F6-9952-85206689C905}">
      <dsp:nvSpPr>
        <dsp:cNvPr id="0" name=""/>
        <dsp:cNvSpPr/>
      </dsp:nvSpPr>
      <dsp:spPr>
        <a:xfrm>
          <a:off x="2695211" y="512491"/>
          <a:ext cx="4594377" cy="4594377"/>
        </a:xfrm>
        <a:prstGeom prst="blockArc">
          <a:avLst>
            <a:gd name="adj1" fmla="val 15415690"/>
            <a:gd name="adj2" fmla="val 19811357"/>
            <a:gd name="adj3" fmla="val 3906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108CE1-2914-4FCA-B719-FA9D7163C264}">
      <dsp:nvSpPr>
        <dsp:cNvPr id="0" name=""/>
        <dsp:cNvSpPr/>
      </dsp:nvSpPr>
      <dsp:spPr>
        <a:xfrm>
          <a:off x="3286149" y="1977827"/>
          <a:ext cx="2085689" cy="178043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ПРОЕКТ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«Мусор Земле не к лицу»</a:t>
          </a:r>
        </a:p>
      </dsp:txBody>
      <dsp:txXfrm>
        <a:off x="3591591" y="2238566"/>
        <a:ext cx="1474805" cy="1258956"/>
      </dsp:txXfrm>
    </dsp:sp>
    <dsp:sp modelId="{963AC095-31DC-40DB-9499-817CD353D4AA}">
      <dsp:nvSpPr>
        <dsp:cNvPr id="0" name=""/>
        <dsp:cNvSpPr/>
      </dsp:nvSpPr>
      <dsp:spPr>
        <a:xfrm>
          <a:off x="3338206" y="-7429"/>
          <a:ext cx="2289560" cy="124630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>
              <a:latin typeface="+mj-lt"/>
            </a:rPr>
            <a:t>Экологическ</a:t>
          </a:r>
          <a:r>
            <a:rPr lang="ru-RU" sz="1400" b="1" kern="1200" dirty="0" err="1">
              <a:latin typeface="+mj-lt"/>
            </a:rPr>
            <a:t>ая</a:t>
          </a:r>
          <a:r>
            <a:rPr lang="ru-RU" sz="1400" b="1" kern="1200" dirty="0">
              <a:latin typeface="+mj-lt"/>
            </a:rPr>
            <a:t> НОД</a:t>
          </a:r>
          <a:endParaRPr lang="ru-RU" sz="1400" b="1" kern="1200" dirty="0"/>
        </a:p>
      </dsp:txBody>
      <dsp:txXfrm>
        <a:off x="3673504" y="175088"/>
        <a:ext cx="1618964" cy="881269"/>
      </dsp:txXfrm>
    </dsp:sp>
    <dsp:sp modelId="{0D428FAB-F752-4DF9-B9B5-8F057DD95B80}">
      <dsp:nvSpPr>
        <dsp:cNvPr id="0" name=""/>
        <dsp:cNvSpPr/>
      </dsp:nvSpPr>
      <dsp:spPr>
        <a:xfrm>
          <a:off x="5535107" y="1000127"/>
          <a:ext cx="2823140" cy="137968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+mj-lt"/>
            </a:rPr>
            <a:t>Праздник «Спасём природу земли»,развлечение</a:t>
          </a:r>
        </a:p>
      </dsp:txBody>
      <dsp:txXfrm>
        <a:off x="5948546" y="1202177"/>
        <a:ext cx="1996262" cy="975583"/>
      </dsp:txXfrm>
    </dsp:sp>
    <dsp:sp modelId="{6178D69C-C43A-4511-8531-B92EB2D27FBA}">
      <dsp:nvSpPr>
        <dsp:cNvPr id="0" name=""/>
        <dsp:cNvSpPr/>
      </dsp:nvSpPr>
      <dsp:spPr>
        <a:xfrm>
          <a:off x="5857928" y="2857520"/>
          <a:ext cx="2361883" cy="124630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>
              <a:latin typeface="+mj-lt"/>
            </a:rPr>
            <a:t>Познавательн</a:t>
          </a:r>
          <a:r>
            <a:rPr lang="ru-RU" sz="1400" b="1" kern="1200" dirty="0" err="1">
              <a:latin typeface="+mj-lt"/>
            </a:rPr>
            <a:t>ое</a:t>
          </a:r>
          <a:r>
            <a:rPr lang="en-US" sz="1400" b="1" kern="1200" dirty="0">
              <a:latin typeface="+mj-lt"/>
            </a:rPr>
            <a:t> </a:t>
          </a:r>
          <a:r>
            <a:rPr lang="en-US" sz="1400" b="1" kern="1200" dirty="0" err="1">
              <a:latin typeface="+mj-lt"/>
            </a:rPr>
            <a:t>чтение</a:t>
          </a:r>
          <a:r>
            <a:rPr lang="ru-RU" sz="1400" b="1" kern="1200" dirty="0">
              <a:latin typeface="+mj-lt"/>
            </a:rPr>
            <a:t>, беседы</a:t>
          </a:r>
          <a:endParaRPr lang="ru-RU" sz="1400" b="1" kern="1200" dirty="0"/>
        </a:p>
      </dsp:txBody>
      <dsp:txXfrm>
        <a:off x="6203818" y="3040037"/>
        <a:ext cx="1670103" cy="881269"/>
      </dsp:txXfrm>
    </dsp:sp>
    <dsp:sp modelId="{9E46E43E-44DB-45A3-AEC1-BEF2608A46B3}">
      <dsp:nvSpPr>
        <dsp:cNvPr id="0" name=""/>
        <dsp:cNvSpPr/>
      </dsp:nvSpPr>
      <dsp:spPr>
        <a:xfrm>
          <a:off x="4429163" y="4254740"/>
          <a:ext cx="2576932" cy="128515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+mj-lt"/>
            </a:rPr>
            <a:t>КВН с родителями, круглый стол, ярмарка родительских идей. Изготовление плакатов</a:t>
          </a:r>
        </a:p>
      </dsp:txBody>
      <dsp:txXfrm>
        <a:off x="4806546" y="4442946"/>
        <a:ext cx="1822166" cy="908739"/>
      </dsp:txXfrm>
    </dsp:sp>
    <dsp:sp modelId="{6C15E82C-94A3-4953-AACD-5622BC614CB4}">
      <dsp:nvSpPr>
        <dsp:cNvPr id="0" name=""/>
        <dsp:cNvSpPr/>
      </dsp:nvSpPr>
      <dsp:spPr>
        <a:xfrm>
          <a:off x="1189330" y="4214848"/>
          <a:ext cx="2882638" cy="1246303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+mj-lt"/>
            </a:rPr>
            <a:t>Экспериментальная деятельность, экскурсии, наблюдения</a:t>
          </a:r>
          <a:endParaRPr lang="ru-RU" sz="1400" b="1" kern="1200" dirty="0"/>
        </a:p>
      </dsp:txBody>
      <dsp:txXfrm>
        <a:off x="1611483" y="4397365"/>
        <a:ext cx="2038332" cy="881269"/>
      </dsp:txXfrm>
    </dsp:sp>
    <dsp:sp modelId="{7924DED2-EDFD-4E42-9C45-9151AEDFA753}">
      <dsp:nvSpPr>
        <dsp:cNvPr id="0" name=""/>
        <dsp:cNvSpPr/>
      </dsp:nvSpPr>
      <dsp:spPr>
        <a:xfrm>
          <a:off x="285745" y="2643211"/>
          <a:ext cx="2437533" cy="124630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>
              <a:latin typeface="+mj-lt"/>
            </a:rPr>
            <a:t>Природоохранные акции</a:t>
          </a:r>
          <a:endParaRPr lang="ru-RU" sz="1400" b="1" kern="1200" dirty="0"/>
        </a:p>
      </dsp:txBody>
      <dsp:txXfrm>
        <a:off x="642713" y="2825728"/>
        <a:ext cx="1723597" cy="881269"/>
      </dsp:txXfrm>
    </dsp:sp>
    <dsp:sp modelId="{9D486192-1094-4B53-AF2D-EE84D417DA78}">
      <dsp:nvSpPr>
        <dsp:cNvPr id="0" name=""/>
        <dsp:cNvSpPr/>
      </dsp:nvSpPr>
      <dsp:spPr>
        <a:xfrm>
          <a:off x="714374" y="857256"/>
          <a:ext cx="2683105" cy="119650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+mj-lt"/>
            </a:rPr>
            <a:t>Подвижные, дидактические, имитационные игры</a:t>
          </a:r>
          <a:endParaRPr lang="ru-RU" sz="1400" b="1" kern="1200" dirty="0"/>
        </a:p>
      </dsp:txBody>
      <dsp:txXfrm>
        <a:off x="1107306" y="1032480"/>
        <a:ext cx="1897241" cy="8460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E86CD3-B198-49B7-A1B2-A1D7632A0922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81704A-A7E4-47F7-B9B1-E036594FCD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673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">
    <p:cover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"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">
    <p:cover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">
    <p:cover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"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"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"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"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"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"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"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"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"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</p:sldLayoutIdLst>
  <p:transition spd="slow" advClick="0" advTm="2000">
    <p:cover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571612"/>
            <a:ext cx="8501122" cy="1470025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5400" b="1" dirty="0">
                <a:ln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dejda" pitchFamily="82" charset="0"/>
              </a:rPr>
              <a:t>«</a:t>
            </a:r>
            <a:r>
              <a:rPr lang="ru-RU" sz="5400" b="1" dirty="0">
                <a:ln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gun Gothic" pitchFamily="34" charset="-127"/>
                <a:ea typeface="Malgun Gothic" pitchFamily="34" charset="-127"/>
              </a:rPr>
              <a:t>Мусор Земле не к лицу»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80528" y="4005064"/>
            <a:ext cx="4032448" cy="2088232"/>
          </a:xfrm>
        </p:spPr>
        <p:txBody>
          <a:bodyPr>
            <a:normAutofit fontScale="85000" lnSpcReduction="20000"/>
          </a:bodyPr>
          <a:lstStyle/>
          <a:p>
            <a:pPr marL="311150" marR="306705"/>
            <a:r>
              <a:rPr lang="ru-RU" b="1" i="1" dirty="0">
                <a:solidFill>
                  <a:srgbClr val="FFC000"/>
                </a:solidFill>
                <a:latin typeface="+mj-lt"/>
                <a:ea typeface="Calibri"/>
                <a:cs typeface="Times New Roman"/>
              </a:rPr>
              <a:t>Проект по экологическому</a:t>
            </a:r>
            <a:r>
              <a:rPr lang="ru-RU" b="1" i="1" spc="-25" dirty="0">
                <a:solidFill>
                  <a:srgbClr val="FFC000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ru-RU" b="1" i="1" dirty="0">
                <a:solidFill>
                  <a:srgbClr val="FFC000"/>
                </a:solidFill>
                <a:latin typeface="+mj-lt"/>
                <a:ea typeface="Calibri"/>
                <a:cs typeface="Times New Roman"/>
              </a:rPr>
              <a:t>воспитанию для детей старшего дошкольного</a:t>
            </a:r>
            <a:r>
              <a:rPr lang="ru-RU" b="1" i="1" spc="-15" dirty="0">
                <a:solidFill>
                  <a:srgbClr val="FFC000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ru-RU" b="1" i="1" dirty="0">
                <a:solidFill>
                  <a:srgbClr val="FFC000"/>
                </a:solidFill>
                <a:latin typeface="+mj-lt"/>
                <a:ea typeface="Calibri"/>
                <a:cs typeface="Times New Roman"/>
              </a:rPr>
              <a:t>возраста</a:t>
            </a:r>
            <a:endParaRPr lang="ru-RU" sz="1400" b="1" i="1" dirty="0">
              <a:solidFill>
                <a:srgbClr val="FFC000"/>
              </a:solidFill>
              <a:latin typeface="+mj-lt"/>
              <a:ea typeface="Calibri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6136" y="4653136"/>
            <a:ext cx="2808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C000"/>
                </a:solidFill>
                <a:latin typeface="+mj-lt"/>
              </a:rPr>
              <a:t>Разработчики проекта: воспитатель старшей «Б»группы </a:t>
            </a:r>
            <a:r>
              <a:rPr lang="ru-RU" sz="1400" b="1" dirty="0" err="1" smtClean="0">
                <a:solidFill>
                  <a:srgbClr val="FFC000"/>
                </a:solidFill>
                <a:latin typeface="+mj-lt"/>
              </a:rPr>
              <a:t>Кымысова</a:t>
            </a:r>
            <a:r>
              <a:rPr lang="ru-RU" sz="1400" b="1" dirty="0" smtClean="0">
                <a:solidFill>
                  <a:srgbClr val="FFC000"/>
                </a:solidFill>
                <a:latin typeface="+mj-lt"/>
              </a:rPr>
              <a:t> Ольга Николаевна.</a:t>
            </a:r>
            <a:endParaRPr lang="ru-RU" sz="1400" b="1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04664"/>
            <a:ext cx="4499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uLnTx/>
                <a:uFillTx/>
                <a:latin typeface="+mj-lt"/>
              </a:rPr>
              <a:t>М</a:t>
            </a:r>
            <a:r>
              <a:rPr lang="ru-RU" sz="2400" b="1" kern="0" dirty="0" smtClean="0">
                <a:solidFill>
                  <a:srgbClr val="FFC000"/>
                </a:solidFill>
                <a:latin typeface="+mj-lt"/>
              </a:rPr>
              <a:t>А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uLnTx/>
                <a:uFillTx/>
                <a:latin typeface="+mj-lt"/>
              </a:rPr>
              <a:t>ДОУ</a:t>
            </a:r>
            <a:r>
              <a:rPr kumimoji="0" lang="ru-RU" sz="2400" b="1" i="0" u="none" strike="noStrike" kern="0" cap="none" spc="0" normalizeH="0" noProof="0" dirty="0" smtClean="0">
                <a:ln>
                  <a:noFill/>
                </a:ln>
                <a:solidFill>
                  <a:srgbClr val="FFC000"/>
                </a:solidFill>
                <a:uLnTx/>
                <a:uFillTx/>
                <a:latin typeface="+mj-lt"/>
              </a:rPr>
              <a:t> «Малышок» РТ </a:t>
            </a:r>
            <a:r>
              <a:rPr kumimoji="0" lang="ru-RU" sz="2400" b="1" i="0" u="none" strike="noStrike" kern="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uLnTx/>
                <a:uFillTx/>
                <a:latin typeface="+mj-lt"/>
              </a:rPr>
              <a:t>пгт</a:t>
            </a:r>
            <a:r>
              <a:rPr kumimoji="0" lang="ru-RU" sz="2400" b="1" i="0" u="none" strike="noStrike" kern="0" cap="none" spc="0" normalizeH="0" noProof="0" dirty="0" smtClean="0">
                <a:ln>
                  <a:noFill/>
                </a:ln>
                <a:solidFill>
                  <a:srgbClr val="FFC000"/>
                </a:solidFill>
                <a:uLnTx/>
                <a:uFillTx/>
                <a:latin typeface="+mj-lt"/>
              </a:rPr>
              <a:t> </a:t>
            </a:r>
            <a:r>
              <a:rPr kumimoji="0" lang="ru-RU" sz="2400" b="1" i="0" u="none" strike="noStrike" kern="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uLnTx/>
                <a:uFillTx/>
                <a:latin typeface="+mj-lt"/>
              </a:rPr>
              <a:t>Каа-Хем</a:t>
            </a:r>
            <a:r>
              <a:rPr kumimoji="0" lang="ru-RU" sz="2400" b="1" i="0" u="none" strike="noStrike" kern="0" cap="none" spc="0" normalizeH="0" noProof="0" dirty="0" smtClean="0">
                <a:ln>
                  <a:noFill/>
                </a:ln>
                <a:solidFill>
                  <a:srgbClr val="FFC000"/>
                </a:solidFill>
                <a:uLnTx/>
                <a:uFillTx/>
                <a:latin typeface="+mj-lt"/>
              </a:rPr>
              <a:t>.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uLnTx/>
              <a:uFillTx/>
              <a:latin typeface="+mj-lt"/>
            </a:endParaRPr>
          </a:p>
        </p:txBody>
      </p:sp>
    </p:spTree>
  </p:cSld>
  <p:clrMapOvr>
    <a:masterClrMapping/>
  </p:clrMapOvr>
  <p:transition spd="slow" advClick="0" advTm="2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29_Green_Car_Technology_Award.gif"/>
          <p:cNvPicPr>
            <a:picLocks noChangeAspect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2000" y="347662"/>
            <a:ext cx="7620000" cy="61626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47664" y="188640"/>
            <a:ext cx="60569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Формы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реализации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проекта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285720" y="928670"/>
          <a:ext cx="8620164" cy="5532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 advClick="0" advTm="2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108CE1-2914-4FCA-B719-FA9D7163C2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4">
                                            <p:graphicEl>
                                              <a:dgm id="{6F108CE1-2914-4FCA-B719-FA9D7163C2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63AC095-31DC-40DB-9499-817CD353D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4">
                                            <p:graphicEl>
                                              <a:dgm id="{963AC095-31DC-40DB-9499-817CD353D4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05A04E-5F61-47F6-9952-85206689C9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4">
                                            <p:graphicEl>
                                              <a:dgm id="{6D05A04E-5F61-47F6-9952-85206689C9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428FAB-F752-4DF9-B9B5-8F057DD95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dgm id="{0D428FAB-F752-4DF9-B9B5-8F057DD95B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2E2057-4389-49B7-B306-73B0F8E01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4">
                                            <p:graphicEl>
                                              <a:dgm id="{5A2E2057-4389-49B7-B306-73B0F8E015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78D69C-C43A-4511-8531-B92EB2D27F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2000"/>
                                        <p:tgtEl>
                                          <p:spTgt spid="4">
                                            <p:graphicEl>
                                              <a:dgm id="{6178D69C-C43A-4511-8531-B92EB2D27F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8F895A-1CD8-42BD-B822-E2E95535E4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4">
                                            <p:graphicEl>
                                              <a:dgm id="{738F895A-1CD8-42BD-B822-E2E95535E4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46E43E-44DB-45A3-AEC1-BEF2608A46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2000"/>
                                        <p:tgtEl>
                                          <p:spTgt spid="4">
                                            <p:graphicEl>
                                              <a:dgm id="{9E46E43E-44DB-45A3-AEC1-BEF2608A46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0"/>
                            </p:stCondLst>
                            <p:childTnLst>
                              <p:par>
                                <p:cTn id="40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C33548-AEF3-407B-8D87-E98D031309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2000"/>
                                        <p:tgtEl>
                                          <p:spTgt spid="4">
                                            <p:graphicEl>
                                              <a:dgm id="{EDC33548-AEF3-407B-8D87-E98D031309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8000"/>
                            </p:stCondLst>
                            <p:childTnLst>
                              <p:par>
                                <p:cTn id="4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C15E82C-94A3-4953-AACD-5622BC614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2000"/>
                                        <p:tgtEl>
                                          <p:spTgt spid="4">
                                            <p:graphicEl>
                                              <a:dgm id="{6C15E82C-94A3-4953-AACD-5622BC614C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0"/>
                            </p:stCondLst>
                            <p:childTnLst>
                              <p:par>
                                <p:cTn id="48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E41E9A-D4E1-4DBE-8435-B45DFADD26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" dur="2000"/>
                                        <p:tgtEl>
                                          <p:spTgt spid="4">
                                            <p:graphicEl>
                                              <a:dgm id="{F2E41E9A-D4E1-4DBE-8435-B45DFADD26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2000"/>
                            </p:stCondLst>
                            <p:childTnLst>
                              <p:par>
                                <p:cTn id="5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924DED2-EDFD-4E42-9C45-9151AEDFA7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2000"/>
                                        <p:tgtEl>
                                          <p:spTgt spid="4">
                                            <p:graphicEl>
                                              <a:dgm id="{7924DED2-EDFD-4E42-9C45-9151AEDFA7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4000"/>
                            </p:stCondLst>
                            <p:childTnLst>
                              <p:par>
                                <p:cTn id="56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F67D99-0EF1-43C7-B226-1B975B935C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8" dur="2000"/>
                                        <p:tgtEl>
                                          <p:spTgt spid="4">
                                            <p:graphicEl>
                                              <a:dgm id="{82F67D99-0EF1-43C7-B226-1B975B935C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6000"/>
                            </p:stCondLst>
                            <p:childTnLst>
                              <p:par>
                                <p:cTn id="60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486192-1094-4B53-AF2D-EE84D417DA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2" dur="2000"/>
                                        <p:tgtEl>
                                          <p:spTgt spid="4">
                                            <p:graphicEl>
                                              <a:dgm id="{9D486192-1094-4B53-AF2D-EE84D417DA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8000"/>
                            </p:stCondLst>
                            <p:childTnLst>
                              <p:par>
                                <p:cTn id="6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853FE2-9C4E-48C1-956A-5ED55AAD6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6" dur="2000"/>
                                        <p:tgtEl>
                                          <p:spTgt spid="4">
                                            <p:graphicEl>
                                              <a:dgm id="{38853FE2-9C4E-48C1-956A-5ED55AAD64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lvl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403244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8000"/>
              </a:buClr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ПОДГОТОВИТЕЛЬНЫЙ ЭТАП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8288" lvl="0" indent="-268288">
              <a:buClr>
                <a:srgbClr val="FFFF00"/>
              </a:buClr>
              <a:buFont typeface="Wingdings" pitchFamily="2" charset="2"/>
              <a:buChar char="v"/>
            </a:pPr>
            <a:r>
              <a:rPr lang="ru-RU" sz="2400" b="1" i="1" dirty="0">
                <a:solidFill>
                  <a:srgbClr val="FFC000"/>
                </a:solidFill>
              </a:rPr>
              <a:t>Сбор и анализ литературы по данной теме.</a:t>
            </a:r>
          </a:p>
          <a:p>
            <a:pPr marL="268288" lvl="0" indent="-268288">
              <a:buClr>
                <a:srgbClr val="FFFF00"/>
              </a:buClr>
              <a:buFont typeface="Wingdings" pitchFamily="2" charset="2"/>
              <a:buChar char="v"/>
            </a:pPr>
            <a:r>
              <a:rPr lang="ru-RU" sz="2400" b="1" i="1" dirty="0">
                <a:solidFill>
                  <a:srgbClr val="FFC000"/>
                </a:solidFill>
              </a:rPr>
              <a:t>Определение цели, исходя из интересов и потребностей детей.</a:t>
            </a:r>
          </a:p>
          <a:p>
            <a:pPr marL="268288" lvl="0" indent="-268288">
              <a:buClr>
                <a:srgbClr val="FFFF00"/>
              </a:buClr>
              <a:buFont typeface="Wingdings" pitchFamily="2" charset="2"/>
              <a:buChar char="v"/>
            </a:pPr>
            <a:r>
              <a:rPr lang="ru-RU" sz="2400" b="1" i="1" dirty="0">
                <a:solidFill>
                  <a:srgbClr val="FFC000"/>
                </a:solidFill>
              </a:rPr>
              <a:t>Планирование предстоящей деятельности, направленной на реализацию проекта.</a:t>
            </a:r>
          </a:p>
          <a:p>
            <a:pPr marL="268288" lvl="0" indent="-268288">
              <a:buClr>
                <a:srgbClr val="FFFF00"/>
              </a:buClr>
              <a:buFont typeface="Wingdings" pitchFamily="2" charset="2"/>
              <a:buChar char="v"/>
            </a:pPr>
            <a:r>
              <a:rPr lang="ru-RU" sz="2400" b="1" i="1" dirty="0">
                <a:solidFill>
                  <a:srgbClr val="FFC000"/>
                </a:solidFill>
              </a:rPr>
              <a:t>Обеспечение дидактического комплекса для реализации проекта.</a:t>
            </a:r>
          </a:p>
        </p:txBody>
      </p:sp>
      <p:pic>
        <p:nvPicPr>
          <p:cNvPr id="30722" name="Picture 2" descr="http://biblioteka.rgotups.ru/jirbis2/components/com_irbis/images/covers/978-/5-222-15/978-5-222-15208-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8949" y="476672"/>
            <a:ext cx="1738566" cy="2664296"/>
          </a:xfrm>
          <a:prstGeom prst="rect">
            <a:avLst/>
          </a:prstGeom>
          <a:noFill/>
        </p:spPr>
      </p:pic>
      <p:pic>
        <p:nvPicPr>
          <p:cNvPr id="30724" name="Picture 4" descr="http://www.ecology.tomsk.ru/files/Image/ecobezop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3501008"/>
            <a:ext cx="1802840" cy="2664296"/>
          </a:xfrm>
          <a:prstGeom prst="rect">
            <a:avLst/>
          </a:prstGeom>
          <a:noFill/>
        </p:spPr>
      </p:pic>
      <p:pic>
        <p:nvPicPr>
          <p:cNvPr id="30726" name="Picture 6" descr="http://biblio.bsau.ru/Jirbis20/components/com_irbis/images/covers/-5/6058/-56058365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476672"/>
            <a:ext cx="1804220" cy="2664296"/>
          </a:xfrm>
          <a:prstGeom prst="rect">
            <a:avLst/>
          </a:prstGeom>
          <a:noFill/>
        </p:spPr>
      </p:pic>
      <p:pic>
        <p:nvPicPr>
          <p:cNvPr id="30728" name="Picture 8" descr="http://bibl-stgau.ru/images/stories/exhibition/v15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573016"/>
            <a:ext cx="1800200" cy="262219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6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-315416"/>
            <a:ext cx="439248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8288" indent="-268288">
              <a:buClr>
                <a:srgbClr val="FFFF00"/>
              </a:buClr>
              <a:buFont typeface="Wingdings" pitchFamily="2" charset="2"/>
              <a:buChar char="v"/>
            </a:pPr>
            <a:r>
              <a:rPr lang="ru-RU" sz="2000" b="1" i="1" dirty="0" smtClean="0">
                <a:solidFill>
                  <a:srgbClr val="FFC000"/>
                </a:solidFill>
              </a:rPr>
              <a:t>Апробация содержания долгосрочного проекта «Мусор Земле не к лицу»</a:t>
            </a:r>
          </a:p>
          <a:p>
            <a:pPr marL="268288" indent="-268288">
              <a:buClr>
                <a:srgbClr val="FFFF00"/>
              </a:buClr>
              <a:buFont typeface="Wingdings" pitchFamily="2" charset="2"/>
              <a:buChar char="v"/>
            </a:pPr>
            <a:endParaRPr lang="ru-RU" sz="2000" b="1" i="1" dirty="0" smtClean="0">
              <a:solidFill>
                <a:srgbClr val="FFC000"/>
              </a:solidFill>
            </a:endParaRPr>
          </a:p>
          <a:p>
            <a:pPr marL="268288" indent="-268288">
              <a:buClr>
                <a:srgbClr val="FFFF00"/>
              </a:buClr>
              <a:buFont typeface="Wingdings" pitchFamily="2" charset="2"/>
              <a:buChar char="v"/>
            </a:pPr>
            <a:endParaRPr lang="ru-RU" sz="2000" b="1" i="1" dirty="0" smtClean="0">
              <a:solidFill>
                <a:srgbClr val="FFC000"/>
              </a:solidFill>
            </a:endParaRPr>
          </a:p>
          <a:p>
            <a:pPr marL="268288" indent="-268288">
              <a:buClr>
                <a:srgbClr val="FFFF00"/>
              </a:buClr>
              <a:buFont typeface="Wingdings" pitchFamily="2" charset="2"/>
              <a:buChar char="v"/>
            </a:pPr>
            <a:endParaRPr lang="ru-RU" sz="2000" b="1" i="1" dirty="0" smtClean="0">
              <a:solidFill>
                <a:srgbClr val="FFC000"/>
              </a:solidFill>
            </a:endParaRPr>
          </a:p>
          <a:p>
            <a:pPr marL="268288" indent="-268288">
              <a:buClr>
                <a:srgbClr val="FFFF00"/>
              </a:buClr>
              <a:buFont typeface="Wingdings" pitchFamily="2" charset="2"/>
              <a:buChar char="v"/>
            </a:pPr>
            <a:endParaRPr lang="ru-RU" sz="2000" b="1" i="1" dirty="0" smtClean="0">
              <a:solidFill>
                <a:srgbClr val="FFC000"/>
              </a:solidFill>
            </a:endParaRPr>
          </a:p>
          <a:p>
            <a:pPr marL="268288" indent="-268288">
              <a:buClr>
                <a:srgbClr val="FFFF00"/>
              </a:buClr>
            </a:pPr>
            <a:endParaRPr lang="ru-RU" sz="2000" b="1" i="1" dirty="0" smtClean="0">
              <a:solidFill>
                <a:srgbClr val="FFC000"/>
              </a:solidFill>
            </a:endParaRPr>
          </a:p>
          <a:p>
            <a:pPr marL="268288" indent="-268288">
              <a:buClr>
                <a:srgbClr val="FFFF00"/>
              </a:buClr>
              <a:buFont typeface="Wingdings" pitchFamily="2" charset="2"/>
              <a:buChar char="v"/>
            </a:pPr>
            <a:r>
              <a:rPr lang="ru-RU" sz="2000" b="1" i="1" dirty="0" smtClean="0">
                <a:solidFill>
                  <a:srgbClr val="FFC000"/>
                </a:solidFill>
              </a:rPr>
              <a:t> Экскурсии, наблюдения, акции, опыты.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95736" y="0"/>
            <a:ext cx="4608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ОСНОВНОЙ ЭТАП</a:t>
            </a:r>
            <a:endParaRPr lang="ru-RU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6148" name="Picture 4" descr="https://sun9-49.userapi.com/c858020/v858020025/3602b/7DK0i3X2UzU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908720"/>
            <a:ext cx="2376264" cy="31683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50" name="Picture 6" descr="https://sun9-38.userapi.com/c857428/v857428245/322e2/nUuHJTGMnOE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3356992"/>
            <a:ext cx="2376264" cy="31683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Click="0" advTm="2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333685"/>
            <a:ext cx="38164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lvl="0" indent="-268288">
              <a:buClr>
                <a:srgbClr val="FFFF00"/>
              </a:buClr>
              <a:buFont typeface="Wingdings" pitchFamily="2" charset="2"/>
              <a:buChar char="v"/>
            </a:pPr>
            <a:endParaRPr lang="ru-RU" b="1" i="1" dirty="0" smtClean="0">
              <a:solidFill>
                <a:srgbClr val="FFC000"/>
              </a:solidFill>
            </a:endParaRPr>
          </a:p>
          <a:p>
            <a:pPr marL="268288" indent="-268288">
              <a:buClr>
                <a:srgbClr val="FFFF00"/>
              </a:buClr>
              <a:buFont typeface="Wingdings" pitchFamily="2" charset="2"/>
              <a:buChar char="v"/>
            </a:pPr>
            <a:r>
              <a:rPr lang="en-US" b="1" i="1" dirty="0" err="1" smtClean="0">
                <a:solidFill>
                  <a:srgbClr val="FFC000"/>
                </a:solidFill>
              </a:rPr>
              <a:t>Проведение</a:t>
            </a:r>
            <a:r>
              <a:rPr lang="ru-RU" b="1" i="1" dirty="0" smtClean="0">
                <a:solidFill>
                  <a:srgbClr val="FFC000"/>
                </a:solidFill>
              </a:rPr>
              <a:t> НОД, изготовление плакатов, запрещающих знаков, составление и оформление книги «Как мы спасали природу». </a:t>
            </a:r>
          </a:p>
          <a:p>
            <a:pPr marL="268288" indent="-268288">
              <a:buClr>
                <a:srgbClr val="FFFF00"/>
              </a:buClr>
              <a:buFont typeface="Wingdings" pitchFamily="2" charset="2"/>
              <a:buChar char="v"/>
            </a:pPr>
            <a:r>
              <a:rPr lang="ru-RU" b="1" i="1" dirty="0" smtClean="0">
                <a:solidFill>
                  <a:srgbClr val="FFC000"/>
                </a:solidFill>
              </a:rPr>
              <a:t>Экологический КВН «Тайны природы», праздник «Спасём природу Земли», показ сказки «Лесной переполох или что не надо делать в лесу».</a:t>
            </a:r>
          </a:p>
          <a:p>
            <a:pPr marL="268288" lvl="0" indent="-268288">
              <a:buClr>
                <a:srgbClr val="FFFF00"/>
              </a:buClr>
              <a:buFont typeface="Wingdings" pitchFamily="2" charset="2"/>
              <a:buChar char="v"/>
            </a:pPr>
            <a:r>
              <a:rPr lang="ru-RU" b="1" i="1" dirty="0" smtClean="0">
                <a:solidFill>
                  <a:srgbClr val="FFC000"/>
                </a:solidFill>
              </a:rPr>
              <a:t>Создание слайд – программы «Жалобная книга природы».</a:t>
            </a:r>
          </a:p>
          <a:p>
            <a:pPr marL="268288" lvl="0" indent="-268288">
              <a:buClr>
                <a:srgbClr val="FFFF00"/>
              </a:buClr>
              <a:buFont typeface="Wingdings" pitchFamily="2" charset="2"/>
              <a:buChar char="v"/>
            </a:pPr>
            <a:r>
              <a:rPr lang="ru-RU" b="1" i="1" dirty="0" smtClean="0">
                <a:solidFill>
                  <a:srgbClr val="FFC000"/>
                </a:solidFill>
              </a:rPr>
              <a:t>Фильмотека мультфильмов о вреде мусора.</a:t>
            </a:r>
          </a:p>
          <a:p>
            <a:endParaRPr lang="ru-RU" dirty="0"/>
          </a:p>
        </p:txBody>
      </p:sp>
      <p:pic>
        <p:nvPicPr>
          <p:cNvPr id="29697" name="Picture 1" descr="C:\Users\User\Desktop\мама\earth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60648"/>
            <a:ext cx="4334930" cy="28803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9702" name="Picture 6" descr="https://emakar.ru/wp-content/uploads/2018/11/3-76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3440213" cy="22048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9704" name="Picture 8" descr="http://russianhamilton.ca/html/uploads/2015/11/0415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3789040"/>
            <a:ext cx="4459210" cy="25922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 advClick="0" advTm="5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476672"/>
            <a:ext cx="4139952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ЗАКЛЮЧИТЕЛЬНЫЙ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</a:t>
            </a:r>
            <a:endParaRPr lang="ru-RU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indent="268288">
              <a:buClr>
                <a:srgbClr val="FFFF00"/>
              </a:buClr>
              <a:buFont typeface="Wingdings" pitchFamily="2" charset="2"/>
              <a:buChar char="v"/>
            </a:pPr>
            <a:r>
              <a:rPr lang="ru-RU" sz="2400" b="1" i="1" dirty="0">
                <a:solidFill>
                  <a:srgbClr val="FFC000"/>
                </a:solidFill>
              </a:rPr>
              <a:t>Выставка продуктов детской деятельности(рисунки, поделки).</a:t>
            </a:r>
          </a:p>
          <a:p>
            <a:pPr lvl="0" indent="268288">
              <a:buClr>
                <a:srgbClr val="FFFF00"/>
              </a:buClr>
              <a:buFont typeface="Wingdings" pitchFamily="2" charset="2"/>
              <a:buChar char="v"/>
            </a:pPr>
            <a:r>
              <a:rPr lang="ru-RU" sz="2400" b="1" i="1" dirty="0">
                <a:solidFill>
                  <a:srgbClr val="FFC000"/>
                </a:solidFill>
              </a:rPr>
              <a:t> Парад костюмов из бросового материала</a:t>
            </a:r>
            <a:r>
              <a:rPr lang="en-US" sz="2400" b="1" i="1" dirty="0">
                <a:solidFill>
                  <a:srgbClr val="FFC000"/>
                </a:solidFill>
              </a:rPr>
              <a:t>.</a:t>
            </a:r>
            <a:endParaRPr lang="ru-RU" sz="2400" b="1" i="1" dirty="0">
              <a:solidFill>
                <a:srgbClr val="FFC000"/>
              </a:solidFill>
            </a:endParaRPr>
          </a:p>
          <a:p>
            <a:pPr lvl="0" indent="268288">
              <a:buClr>
                <a:srgbClr val="FFFF00"/>
              </a:buClr>
              <a:buFont typeface="Wingdings" pitchFamily="2" charset="2"/>
              <a:buChar char="v"/>
            </a:pPr>
            <a:r>
              <a:rPr lang="ru-RU" sz="2400" b="1" i="1" dirty="0">
                <a:solidFill>
                  <a:srgbClr val="FFC000"/>
                </a:solidFill>
              </a:rPr>
              <a:t>Оформление методической копилки  ( дидактические игры, экологические сказки)</a:t>
            </a:r>
          </a:p>
          <a:p>
            <a:pPr lvl="0" indent="268288"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2400" b="1" i="1" dirty="0" err="1">
                <a:solidFill>
                  <a:srgbClr val="FFC000"/>
                </a:solidFill>
              </a:rPr>
              <a:t>През</a:t>
            </a:r>
            <a:r>
              <a:rPr lang="ru-RU" sz="2400" b="1" i="1" dirty="0">
                <a:solidFill>
                  <a:srgbClr val="FFC000"/>
                </a:solidFill>
              </a:rPr>
              <a:t>е</a:t>
            </a:r>
            <a:r>
              <a:rPr lang="en-US" sz="2400" b="1" i="1" dirty="0" err="1">
                <a:solidFill>
                  <a:srgbClr val="FFC000"/>
                </a:solidFill>
              </a:rPr>
              <a:t>нтация</a:t>
            </a:r>
            <a:r>
              <a:rPr lang="en-US" sz="2400" b="1" i="1" dirty="0">
                <a:solidFill>
                  <a:srgbClr val="FFC000"/>
                </a:solidFill>
              </a:rPr>
              <a:t> </a:t>
            </a:r>
            <a:r>
              <a:rPr lang="en-US" sz="2400" b="1" i="1" dirty="0" err="1">
                <a:solidFill>
                  <a:srgbClr val="FFC000"/>
                </a:solidFill>
              </a:rPr>
              <a:t>проекта</a:t>
            </a:r>
            <a:r>
              <a:rPr lang="en-US" sz="2400" b="1" i="1" dirty="0">
                <a:solidFill>
                  <a:srgbClr val="FFC000"/>
                </a:solidFill>
              </a:rPr>
              <a:t>.</a:t>
            </a:r>
            <a:endParaRPr lang="ru-RU" sz="2400" b="1" i="1" dirty="0">
              <a:solidFill>
                <a:srgbClr val="FFC000"/>
              </a:solidFill>
            </a:endParaRPr>
          </a:p>
        </p:txBody>
      </p:sp>
      <p:pic>
        <p:nvPicPr>
          <p:cNvPr id="31745" name="Picture 1" descr="C:\Users\User\Desktop\мама\1_70.preview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4797152"/>
            <a:ext cx="2432677" cy="18245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746" name="Picture 2" descr="C:\Users\User\Desktop\мама\v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764704"/>
            <a:ext cx="2594236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747" name="Picture 3" descr="C:\Users\User\Desktop\мама\26108e30e2552407525b8cb2fb99e01a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2924944"/>
            <a:ext cx="3079491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5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Спасибо за внимание!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 descr="https://sun9-28.userapi.com/c857424/v857424378/3e864/cr4b8eeCCsk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6432714" cy="4824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2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i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68911" y="332656"/>
            <a:ext cx="4500562" cy="6286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57158" y="500042"/>
            <a:ext cx="421484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buNone/>
              <a:defRPr/>
            </a:pPr>
            <a:r>
              <a:rPr lang="ru-RU" sz="2400" b="1" i="1" dirty="0">
                <a:solidFill>
                  <a:srgbClr val="FFC000"/>
                </a:solidFill>
                <a:cs typeface="Aparajita" pitchFamily="34" charset="0"/>
              </a:rPr>
              <a:t>Всё хорошее в детях из детства!</a:t>
            </a:r>
          </a:p>
          <a:p>
            <a:pPr algn="ctr">
              <a:buNone/>
              <a:defRPr/>
            </a:pPr>
            <a:r>
              <a:rPr lang="ru-RU" sz="2400" b="1" i="1" dirty="0">
                <a:solidFill>
                  <a:srgbClr val="FFC000"/>
                </a:solidFill>
                <a:cs typeface="Aparajita" pitchFamily="34" charset="0"/>
              </a:rPr>
              <a:t> Как истоки добра пробудить?</a:t>
            </a:r>
          </a:p>
          <a:p>
            <a:pPr algn="ctr">
              <a:buNone/>
              <a:defRPr/>
            </a:pPr>
            <a:r>
              <a:rPr lang="ru-RU" sz="2400" b="1" i="1" dirty="0">
                <a:solidFill>
                  <a:srgbClr val="FFC000"/>
                </a:solidFill>
                <a:cs typeface="Aparajita" pitchFamily="34" charset="0"/>
              </a:rPr>
              <a:t> Прикоснуться к природе всем сердцем:  </a:t>
            </a:r>
          </a:p>
          <a:p>
            <a:pPr algn="ctr">
              <a:buNone/>
              <a:defRPr/>
            </a:pPr>
            <a:r>
              <a:rPr lang="ru-RU" sz="2400" b="1" i="1" dirty="0">
                <a:solidFill>
                  <a:srgbClr val="FFC000"/>
                </a:solidFill>
                <a:cs typeface="Aparajita" pitchFamily="34" charset="0"/>
              </a:rPr>
              <a:t> Удивиться, узнать, полюбить!</a:t>
            </a:r>
          </a:p>
          <a:p>
            <a:pPr algn="ctr">
              <a:buNone/>
              <a:defRPr/>
            </a:pPr>
            <a:r>
              <a:rPr lang="ru-RU" sz="2400" b="1" i="1" dirty="0">
                <a:solidFill>
                  <a:srgbClr val="FFC000"/>
                </a:solidFill>
                <a:cs typeface="Aparajita" pitchFamily="34" charset="0"/>
              </a:rPr>
              <a:t> Мы хотим, чтоб земля расцветала.</a:t>
            </a:r>
          </a:p>
          <a:p>
            <a:pPr algn="ctr">
              <a:buNone/>
              <a:defRPr/>
            </a:pPr>
            <a:r>
              <a:rPr lang="ru-RU" sz="2400" b="1" i="1" dirty="0">
                <a:solidFill>
                  <a:srgbClr val="FFC000"/>
                </a:solidFill>
                <a:cs typeface="Aparajita" pitchFamily="34" charset="0"/>
              </a:rPr>
              <a:t> Росли как цветы, малыши</a:t>
            </a:r>
          </a:p>
          <a:p>
            <a:pPr algn="ctr">
              <a:buNone/>
              <a:defRPr/>
            </a:pPr>
            <a:r>
              <a:rPr lang="ru-RU" sz="2400" b="1" i="1" dirty="0">
                <a:solidFill>
                  <a:srgbClr val="FFC000"/>
                </a:solidFill>
                <a:cs typeface="Aparajita" pitchFamily="34" charset="0"/>
              </a:rPr>
              <a:t> Чтоб для них экология стала</a:t>
            </a:r>
          </a:p>
          <a:p>
            <a:pPr algn="ctr">
              <a:buNone/>
              <a:defRPr/>
            </a:pPr>
            <a:r>
              <a:rPr lang="ru-RU" sz="2400" b="1" i="1" dirty="0">
                <a:solidFill>
                  <a:srgbClr val="FFC000"/>
                </a:solidFill>
                <a:cs typeface="Aparajita" pitchFamily="34" charset="0"/>
              </a:rPr>
              <a:t> Не наукой, а частью души!</a:t>
            </a:r>
          </a:p>
        </p:txBody>
      </p:sp>
    </p:spTree>
  </p:cSld>
  <p:clrMapOvr>
    <a:masterClrMapping/>
  </p:clrMapOvr>
  <p:transition spd="slow" advClick="0" advTm="2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лако 8"/>
          <p:cNvSpPr/>
          <p:nvPr/>
        </p:nvSpPr>
        <p:spPr>
          <a:xfrm>
            <a:off x="4788024" y="6858000"/>
            <a:ext cx="6984776" cy="2808312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      Девиз проекта: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2209B7"/>
                </a:solidFill>
              </a:rPr>
              <a:t> «Станет чище на планете, если ей помогут дети!»</a:t>
            </a:r>
          </a:p>
          <a:p>
            <a:pPr algn="ctr"/>
            <a:endParaRPr lang="ru-RU" dirty="0"/>
          </a:p>
        </p:txBody>
      </p:sp>
      <p:sp>
        <p:nvSpPr>
          <p:cNvPr id="10" name="Облако 9"/>
          <p:cNvSpPr/>
          <p:nvPr/>
        </p:nvSpPr>
        <p:spPr>
          <a:xfrm>
            <a:off x="5220072" y="620688"/>
            <a:ext cx="3672408" cy="237626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5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СРОК  РЕАЛИЗАЦИИ ПРОЕКТА: </a:t>
            </a:r>
          </a:p>
          <a:p>
            <a:pPr algn="ctr"/>
            <a:r>
              <a:rPr lang="ru-RU" sz="1500" b="1" dirty="0" smtClean="0">
                <a:solidFill>
                  <a:srgbClr val="2209B7"/>
                </a:solidFill>
              </a:rPr>
              <a:t>сентябрь 2018 </a:t>
            </a:r>
          </a:p>
          <a:p>
            <a:pPr algn="ctr"/>
            <a:r>
              <a:rPr lang="ru-RU" sz="1500" b="1" dirty="0" smtClean="0">
                <a:solidFill>
                  <a:srgbClr val="2209B7"/>
                </a:solidFill>
              </a:rPr>
              <a:t>май 2019 г.</a:t>
            </a:r>
          </a:p>
          <a:p>
            <a:pPr algn="ctr"/>
            <a:r>
              <a:rPr lang="ru-RU" sz="1500" b="1" dirty="0" smtClean="0">
                <a:solidFill>
                  <a:srgbClr val="FF0000"/>
                </a:solidFill>
              </a:rPr>
              <a:t>Тип проекта - творческий</a:t>
            </a:r>
          </a:p>
          <a:p>
            <a:pPr algn="ctr"/>
            <a:endParaRPr lang="ru-RU" sz="1600" b="1" dirty="0" smtClean="0">
              <a:solidFill>
                <a:srgbClr val="2209B7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1" name="Облако 10"/>
          <p:cNvSpPr/>
          <p:nvPr/>
        </p:nvSpPr>
        <p:spPr>
          <a:xfrm>
            <a:off x="179512" y="692696"/>
            <a:ext cx="3816424" cy="2160240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 </a:t>
            </a:r>
            <a:r>
              <a:rPr lang="en-US" b="1" dirty="0" smtClean="0">
                <a:solidFill>
                  <a:srgbClr val="FF0000"/>
                </a:solidFill>
              </a:rPr>
              <a:t>УЧАСТНИКИ ПРОЕКТА:</a:t>
            </a:r>
            <a:endParaRPr lang="ru-RU" dirty="0" smtClean="0">
              <a:solidFill>
                <a:srgbClr val="FF0000"/>
              </a:solidFill>
            </a:endParaRPr>
          </a:p>
          <a:p>
            <a:pPr lvl="0" indent="268288">
              <a:buClr>
                <a:srgbClr val="008000"/>
              </a:buClr>
              <a:buFont typeface="Wingdings" pitchFamily="2" charset="2"/>
              <a:buChar char="v"/>
            </a:pPr>
            <a:r>
              <a:rPr lang="en-US" b="1" dirty="0" err="1" smtClean="0">
                <a:solidFill>
                  <a:srgbClr val="2209B7"/>
                </a:solidFill>
              </a:rPr>
              <a:t>дети</a:t>
            </a:r>
            <a:endParaRPr lang="ru-RU" b="1" dirty="0" smtClean="0">
              <a:solidFill>
                <a:srgbClr val="2209B7"/>
              </a:solidFill>
            </a:endParaRPr>
          </a:p>
          <a:p>
            <a:pPr lvl="0" indent="268288">
              <a:buClr>
                <a:srgbClr val="008000"/>
              </a:buClr>
              <a:buFont typeface="Wingdings" pitchFamily="2" charset="2"/>
              <a:buChar char="v"/>
            </a:pPr>
            <a:r>
              <a:rPr lang="en-US" b="1" dirty="0" err="1" smtClean="0">
                <a:solidFill>
                  <a:srgbClr val="2209B7"/>
                </a:solidFill>
              </a:rPr>
              <a:t>воспитатели</a:t>
            </a:r>
            <a:endParaRPr lang="ru-RU" b="1" dirty="0" smtClean="0">
              <a:solidFill>
                <a:srgbClr val="2209B7"/>
              </a:solidFill>
            </a:endParaRPr>
          </a:p>
          <a:p>
            <a:pPr lvl="0" indent="268288">
              <a:buClr>
                <a:srgbClr val="008000"/>
              </a:buClr>
              <a:buFont typeface="Wingdings" pitchFamily="2" charset="2"/>
              <a:buChar char="v"/>
            </a:pPr>
            <a:r>
              <a:rPr lang="en-US" b="1" dirty="0" err="1" smtClean="0">
                <a:solidFill>
                  <a:srgbClr val="2209B7"/>
                </a:solidFill>
              </a:rPr>
              <a:t>родители</a:t>
            </a:r>
            <a:endParaRPr lang="ru-RU" b="1" dirty="0" smtClean="0">
              <a:solidFill>
                <a:srgbClr val="2209B7"/>
              </a:solidFill>
            </a:endParaRPr>
          </a:p>
          <a:p>
            <a:endParaRPr lang="ru-RU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  <p:transition spd="slow" advClick="0" advTm="2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40504 -0.20445 C -0.57865 -0.24492 -0.75209 -0.28493 -0.69618 -0.31661 C -0.64028 -0.34806 -0.12257 -0.35939 -0.06928 -0.39432 C -0.01598 -0.42947 -0.3125 -0.50463 -0.37674 -0.52591 C -0.44098 -0.54672 -0.44809 -0.53169 -0.45434 -0.52174 C -0.46059 -0.5118 -0.42553 -0.46855 -0.41407 -0.46601 C -0.40261 -0.46323 -0.38976 -0.49954 -0.38559 -0.50625 " pathEditMode="relative" rAng="0" ptsTypes="aaaaa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" y="-17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100"/>
                            </p:stCondLst>
                            <p:childTnLst>
                              <p:par>
                                <p:cTn id="22" presetID="6" presetClass="exit" presetSubtype="16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714379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 темы: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08720"/>
            <a:ext cx="500404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v"/>
            </a:pPr>
            <a:r>
              <a:rPr lang="ru-RU" sz="3000" b="1" i="1" dirty="0" smtClean="0">
                <a:solidFill>
                  <a:srgbClr val="FFC000"/>
                </a:solidFill>
                <a:cs typeface="Arial" charset="0"/>
              </a:rPr>
              <a:t>Сложная экологическая обстановка в мире; </a:t>
            </a:r>
          </a:p>
          <a:p>
            <a:pPr>
              <a:buFont typeface="Wingdings" pitchFamily="2" charset="2"/>
              <a:buChar char="v"/>
            </a:pPr>
            <a:r>
              <a:rPr lang="ru-RU" sz="3000" b="1" i="1" dirty="0" smtClean="0">
                <a:solidFill>
                  <a:srgbClr val="FFC000"/>
                </a:solidFill>
                <a:cs typeface="Arial" charset="0"/>
              </a:rPr>
              <a:t>засоренность среды обитания;</a:t>
            </a:r>
          </a:p>
          <a:p>
            <a:pPr>
              <a:buFont typeface="Wingdings" pitchFamily="2" charset="2"/>
              <a:buChar char="v"/>
            </a:pPr>
            <a:r>
              <a:rPr lang="ru-RU" sz="3000" b="1" i="1" dirty="0" smtClean="0">
                <a:solidFill>
                  <a:srgbClr val="FFC000"/>
                </a:solidFill>
                <a:cs typeface="Arial" charset="0"/>
              </a:rPr>
              <a:t>  чаще загрязняются и становятся безжизненными водоёмы;</a:t>
            </a:r>
          </a:p>
          <a:p>
            <a:pPr>
              <a:buFont typeface="Wingdings" pitchFamily="2" charset="2"/>
              <a:buChar char="v"/>
            </a:pPr>
            <a:r>
              <a:rPr lang="ru-RU" sz="3000" b="1" i="1" dirty="0" smtClean="0">
                <a:solidFill>
                  <a:srgbClr val="FFC000"/>
                </a:solidFill>
                <a:cs typeface="Arial" charset="0"/>
              </a:rPr>
              <a:t>  теряют плодородие почвы;</a:t>
            </a:r>
          </a:p>
          <a:p>
            <a:pPr>
              <a:buFont typeface="Wingdings" pitchFamily="2" charset="2"/>
              <a:buChar char="v"/>
            </a:pPr>
            <a:r>
              <a:rPr lang="ru-RU" sz="3000" b="1" i="1" dirty="0" smtClean="0">
                <a:solidFill>
                  <a:srgbClr val="FFC000"/>
                </a:solidFill>
                <a:cs typeface="Arial" charset="0"/>
              </a:rPr>
              <a:t>  обедняются флора и фауна</a:t>
            </a:r>
            <a:endParaRPr lang="ru-RU" sz="3000" b="1" i="1" dirty="0" smtClean="0">
              <a:solidFill>
                <a:srgbClr val="FFC000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 advClick="0" advTm="2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95936" y="2780928"/>
            <a:ext cx="5583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 </a:t>
            </a:r>
            <a:endParaRPr lang="ru-RU" sz="2400" b="1" i="1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8" name="Круглая лента лицом вверх 7"/>
          <p:cNvSpPr/>
          <p:nvPr/>
        </p:nvSpPr>
        <p:spPr>
          <a:xfrm>
            <a:off x="179512" y="620688"/>
            <a:ext cx="3708920" cy="3024336"/>
          </a:xfrm>
          <a:prstGeom prst="ellipseRibbon2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008000"/>
              </a:buClr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ПРОЕКТА:</a:t>
            </a:r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Clr>
                <a:srgbClr val="008000"/>
              </a:buClr>
              <a:buFont typeface="Wingdings" pitchFamily="2" charset="2"/>
              <a:buChar char="v"/>
            </a:pPr>
            <a:r>
              <a:rPr lang="ru-RU" sz="1600" b="1" i="1" dirty="0" smtClean="0">
                <a:solidFill>
                  <a:srgbClr val="2209B7"/>
                </a:solidFill>
              </a:rPr>
              <a:t>сформировать у детей знания о разнообразных видах деятельности по защите природы.</a:t>
            </a:r>
          </a:p>
          <a:p>
            <a:pPr algn="ctr"/>
            <a:endParaRPr lang="ru-RU" dirty="0"/>
          </a:p>
        </p:txBody>
      </p:sp>
      <p:sp>
        <p:nvSpPr>
          <p:cNvPr id="9" name="Вертикальный свиток 8"/>
          <p:cNvSpPr/>
          <p:nvPr/>
        </p:nvSpPr>
        <p:spPr>
          <a:xfrm>
            <a:off x="3275856" y="332656"/>
            <a:ext cx="5868144" cy="6264696"/>
          </a:xfrm>
          <a:prstGeom prst="vertic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b="1" i="1" dirty="0" smtClean="0">
              <a:solidFill>
                <a:srgbClr val="FFC000"/>
              </a:solidFill>
            </a:endParaRPr>
          </a:p>
          <a:p>
            <a:pPr>
              <a:buFontTx/>
              <a:buChar char="-"/>
            </a:pPr>
            <a:endParaRPr lang="en-US" b="1" i="1" dirty="0" smtClean="0">
              <a:solidFill>
                <a:srgbClr val="FFC000"/>
              </a:solidFill>
            </a:endParaRPr>
          </a:p>
          <a:p>
            <a:pPr>
              <a:buFontTx/>
              <a:buChar char="-"/>
            </a:pPr>
            <a:endParaRPr lang="en-US" b="1" i="1" dirty="0" smtClean="0">
              <a:solidFill>
                <a:srgbClr val="FFC000"/>
              </a:solidFill>
            </a:endParaRPr>
          </a:p>
          <a:p>
            <a:pPr>
              <a:buFontTx/>
              <a:buChar char="-"/>
            </a:pPr>
            <a:r>
              <a:rPr lang="ru-RU" b="1" i="1" dirty="0" smtClean="0">
                <a:solidFill>
                  <a:srgbClr val="2209B7"/>
                </a:solidFill>
              </a:rPr>
              <a:t>расширять знания детей о взаимозависимости мира природы и деятельности человека, как хозяйственной, так и природоохранной;</a:t>
            </a:r>
          </a:p>
          <a:p>
            <a:r>
              <a:rPr lang="ru-RU" b="1" i="1" dirty="0" smtClean="0">
                <a:solidFill>
                  <a:srgbClr val="2209B7"/>
                </a:solidFill>
              </a:rPr>
              <a:t>- стимулировать интерес к исследовательской деятельности, совершенствовать умение оперировать имеющимися знаниями, обобщать, делать выводы;</a:t>
            </a:r>
          </a:p>
          <a:p>
            <a:r>
              <a:rPr lang="ru-RU" b="1" i="1" dirty="0" smtClean="0">
                <a:solidFill>
                  <a:srgbClr val="2209B7"/>
                </a:solidFill>
              </a:rPr>
              <a:t>- учить в корректной форме выражать свое отношение к поступкам детей и взрослых с позиции общепринятых норм и адекватно воспринимать оценку своего поведения;</a:t>
            </a:r>
          </a:p>
          <a:p>
            <a:r>
              <a:rPr lang="ru-RU" b="1" i="1" dirty="0" smtClean="0">
                <a:solidFill>
                  <a:srgbClr val="2209B7"/>
                </a:solidFill>
              </a:rPr>
              <a:t>- развивать воображение, умение реализовывать свои впечатления в художественно – творческой деятельности</a:t>
            </a:r>
            <a:r>
              <a:rPr lang="ru-RU" sz="2000" i="1" dirty="0" smtClean="0">
                <a:solidFill>
                  <a:srgbClr val="2209B7"/>
                </a:solidFill>
              </a:rPr>
              <a:t>.</a:t>
            </a:r>
          </a:p>
          <a:p>
            <a:pPr marL="357188" lvl="0" indent="-357188">
              <a:buClr>
                <a:srgbClr val="008000"/>
              </a:buClr>
            </a:pPr>
            <a:endParaRPr lang="ru-RU" sz="2000" b="1" i="1" dirty="0" smtClean="0">
              <a:solidFill>
                <a:srgbClr val="FFC000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004048" y="0"/>
            <a:ext cx="3591881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ПРОЕКТА:</a:t>
            </a:r>
            <a:endParaRPr lang="ru-RU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</p:cSld>
  <p:clrMapOvr>
    <a:masterClrMapping/>
  </p:clrMapOvr>
  <p:transition spd="slow" advClick="0" advTm="8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164134"/>
            <a:ext cx="4680520" cy="5724644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sz="1900" b="1" i="1" dirty="0">
                <a:solidFill>
                  <a:srgbClr val="FFC000"/>
                </a:solidFill>
              </a:rPr>
              <a:t>Сформированное у детей бережное, ответственное, эмоционально-доброжелательное отношение к миру природы, к живым существам, в процессе общения с ними.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1900" b="1" i="1" dirty="0">
                <a:solidFill>
                  <a:srgbClr val="FFC000"/>
                </a:solidFill>
              </a:rPr>
              <a:t>Сформированные навыки наблюдения и экспериментирования в процессе поисково-познавательной деятельности.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1900" b="1" i="1" dirty="0">
                <a:solidFill>
                  <a:srgbClr val="FFC000"/>
                </a:solidFill>
              </a:rPr>
              <a:t>Ответственное отношение детей к окружающей среде и своему здоровью.</a:t>
            </a:r>
          </a:p>
          <a:p>
            <a:r>
              <a:rPr lang="ru-RU" sz="1900" b="1" i="1" dirty="0">
                <a:solidFill>
                  <a:srgbClr val="FFC000"/>
                </a:solidFill>
              </a:rPr>
              <a:t>4.    Совместная деятельность родителей и детей: участие в   походах, экскурсиях, экологических акциях, субботниках, деловых играх работа в творческой мастерской, позволит больше узнать друг друга и подружиться.</a:t>
            </a:r>
            <a:endParaRPr lang="ru-RU" sz="1900" b="1" i="1" dirty="0">
              <a:solidFill>
                <a:srgbClr val="FFC000"/>
              </a:solidFill>
              <a:latin typeface="+mj-lt"/>
            </a:endParaRPr>
          </a:p>
          <a:p>
            <a:pPr marL="457200" lvl="0" indent="-457200"/>
            <a:endParaRPr lang="ru-RU" sz="2400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500042"/>
            <a:ext cx="69294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ОЖИДАЕМЫЕ РЕЗУЛЬТАТЫ: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Рисунок 4" descr="mod_article1114078_67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96136" y="2885630"/>
            <a:ext cx="2935766" cy="3470048"/>
          </a:xfrm>
          <a:prstGeom prst="rect">
            <a:avLst/>
          </a:prstGeom>
        </p:spPr>
      </p:pic>
    </p:spTree>
  </p:cSld>
  <p:clrMapOvr>
    <a:masterClrMapping/>
  </p:clrMapOvr>
  <p:transition spd="slow" advClick="0" advTm="7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 descr="green_earth-1979px.png"/>
          <p:cNvPicPr>
            <a:picLocks noChangeAspect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31640" y="0"/>
            <a:ext cx="6273313" cy="6273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971600" y="260648"/>
            <a:ext cx="69111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Ресурсное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обеспечение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проекта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3347864" y="3068960"/>
            <a:ext cx="2357454" cy="142876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МАДОУ «Малышок»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cxnSp>
        <p:nvCxnSpPr>
          <p:cNvPr id="73" name="Прямая со стрелкой 72"/>
          <p:cNvCxnSpPr/>
          <p:nvPr/>
        </p:nvCxnSpPr>
        <p:spPr>
          <a:xfrm flipV="1">
            <a:off x="5572132" y="2780928"/>
            <a:ext cx="368020" cy="29088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 flipH="1" flipV="1">
            <a:off x="3131840" y="2852936"/>
            <a:ext cx="297152" cy="2903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>
            <a:stCxn id="71" idx="0"/>
          </p:cNvCxnSpPr>
          <p:nvPr/>
        </p:nvCxnSpPr>
        <p:spPr>
          <a:xfrm flipH="1" flipV="1">
            <a:off x="4499992" y="2348880"/>
            <a:ext cx="26599" cy="7200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/>
          <p:nvPr/>
        </p:nvCxnSpPr>
        <p:spPr>
          <a:xfrm>
            <a:off x="5724128" y="4221088"/>
            <a:ext cx="432048" cy="2880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122"/>
          <p:cNvGrpSpPr/>
          <p:nvPr/>
        </p:nvGrpSpPr>
        <p:grpSpPr>
          <a:xfrm>
            <a:off x="3275856" y="1124744"/>
            <a:ext cx="2448272" cy="1224136"/>
            <a:chOff x="571472" y="1214422"/>
            <a:chExt cx="2357454" cy="1428760"/>
          </a:xfrm>
        </p:grpSpPr>
        <p:sp>
          <p:nvSpPr>
            <p:cNvPr id="65" name="Скругленный прямоугольник 64"/>
            <p:cNvSpPr/>
            <p:nvPr/>
          </p:nvSpPr>
          <p:spPr>
            <a:xfrm>
              <a:off x="571472" y="1214422"/>
              <a:ext cx="2357454" cy="142876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bg1"/>
                  </a:solidFill>
                </a:rPr>
                <a:t>Подборка опытов и экспериментов “Опыты”. </a:t>
              </a:r>
            </a:p>
            <a:p>
              <a:pPr algn="ctr"/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107" name="Прямоугольник 106"/>
            <p:cNvSpPr/>
            <p:nvPr/>
          </p:nvSpPr>
          <p:spPr>
            <a:xfrm>
              <a:off x="1000100" y="2143116"/>
              <a:ext cx="1857388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b="1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4" name="Группа 120"/>
          <p:cNvGrpSpPr/>
          <p:nvPr/>
        </p:nvGrpSpPr>
        <p:grpSpPr>
          <a:xfrm>
            <a:off x="5848687" y="1772816"/>
            <a:ext cx="3295313" cy="2279053"/>
            <a:chOff x="5985968" y="3000372"/>
            <a:chExt cx="2643206" cy="1559319"/>
          </a:xfrm>
        </p:grpSpPr>
        <p:sp>
          <p:nvSpPr>
            <p:cNvPr id="69" name="Скругленный прямоугольник 68"/>
            <p:cNvSpPr/>
            <p:nvPr/>
          </p:nvSpPr>
          <p:spPr>
            <a:xfrm>
              <a:off x="6072198" y="3000372"/>
              <a:ext cx="2357454" cy="1428760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109" name="Прямоугольник 108"/>
            <p:cNvSpPr/>
            <p:nvPr/>
          </p:nvSpPr>
          <p:spPr>
            <a:xfrm>
              <a:off x="5985968" y="3345245"/>
              <a:ext cx="2643206" cy="12144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/>
            </a:p>
            <a:p>
              <a:pPr algn="ctr"/>
              <a:endParaRPr lang="ru-RU" sz="1200" dirty="0"/>
            </a:p>
            <a:p>
              <a:pPr algn="ctr"/>
              <a:endParaRPr lang="ru-RU" sz="1200" dirty="0"/>
            </a:p>
            <a:p>
              <a:pPr algn="ctr"/>
              <a:endParaRPr lang="ru-RU" sz="1200" dirty="0"/>
            </a:p>
            <a:p>
              <a:pPr algn="ctr"/>
              <a:r>
                <a:rPr lang="ru-RU" sz="1400" dirty="0">
                  <a:solidFill>
                    <a:schemeClr val="tx2">
                      <a:lumMod val="50000"/>
                    </a:schemeClr>
                  </a:solidFill>
                  <a:latin typeface="+mj-lt"/>
                </a:rPr>
                <a:t>Подборка литературы «Познавательное чтение”. </a:t>
              </a:r>
            </a:p>
          </p:txBody>
        </p:sp>
      </p:grpSp>
      <p:grpSp>
        <p:nvGrpSpPr>
          <p:cNvPr id="6" name="Группа 119"/>
          <p:cNvGrpSpPr/>
          <p:nvPr/>
        </p:nvGrpSpPr>
        <p:grpSpPr>
          <a:xfrm>
            <a:off x="5652120" y="4509120"/>
            <a:ext cx="2808312" cy="2088232"/>
            <a:chOff x="6083188" y="4857760"/>
            <a:chExt cx="2357454" cy="1428760"/>
          </a:xfrm>
        </p:grpSpPr>
        <p:sp>
          <p:nvSpPr>
            <p:cNvPr id="68" name="Скругленный прямоугольник 67"/>
            <p:cNvSpPr/>
            <p:nvPr/>
          </p:nvSpPr>
          <p:spPr>
            <a:xfrm>
              <a:off x="6083188" y="4857760"/>
              <a:ext cx="2357454" cy="1428760"/>
            </a:xfrm>
            <a:prstGeom prst="roundRect">
              <a:avLst/>
            </a:prstGeom>
            <a:solidFill>
              <a:srgbClr val="CC99FF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113" name="Прямоугольник 112"/>
            <p:cNvSpPr/>
            <p:nvPr/>
          </p:nvSpPr>
          <p:spPr>
            <a:xfrm>
              <a:off x="6566769" y="5843112"/>
              <a:ext cx="1500198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tx2">
                      <a:lumMod val="50000"/>
                    </a:schemeClr>
                  </a:solidFill>
                  <a:latin typeface="+mj-lt"/>
                </a:rPr>
                <a:t>Уголок природы</a:t>
              </a:r>
            </a:p>
          </p:txBody>
        </p:sp>
      </p:grpSp>
      <p:grpSp>
        <p:nvGrpSpPr>
          <p:cNvPr id="7" name="Группа 123"/>
          <p:cNvGrpSpPr/>
          <p:nvPr/>
        </p:nvGrpSpPr>
        <p:grpSpPr>
          <a:xfrm>
            <a:off x="611560" y="4509120"/>
            <a:ext cx="2844824" cy="2088232"/>
            <a:chOff x="627602" y="3071810"/>
            <a:chExt cx="2357454" cy="1428760"/>
          </a:xfrm>
        </p:grpSpPr>
        <p:sp>
          <p:nvSpPr>
            <p:cNvPr id="66" name="Скругленный прямоугольник 65"/>
            <p:cNvSpPr/>
            <p:nvPr/>
          </p:nvSpPr>
          <p:spPr>
            <a:xfrm>
              <a:off x="627602" y="3071810"/>
              <a:ext cx="2357454" cy="1428760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111" name="Прямоугольник 110"/>
            <p:cNvSpPr/>
            <p:nvPr/>
          </p:nvSpPr>
          <p:spPr>
            <a:xfrm>
              <a:off x="683732" y="4062570"/>
              <a:ext cx="2189064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tx2">
                      <a:lumMod val="50000"/>
                    </a:schemeClr>
                  </a:solidFill>
                  <a:latin typeface="+mj-lt"/>
                </a:rPr>
                <a:t>Экологическая библиотека</a:t>
              </a:r>
            </a:p>
          </p:txBody>
        </p:sp>
      </p:grpSp>
      <p:grpSp>
        <p:nvGrpSpPr>
          <p:cNvPr id="8" name="Группа 121"/>
          <p:cNvGrpSpPr/>
          <p:nvPr/>
        </p:nvGrpSpPr>
        <p:grpSpPr>
          <a:xfrm>
            <a:off x="179512" y="1916832"/>
            <a:ext cx="2963761" cy="2016224"/>
            <a:chOff x="5929322" y="1357298"/>
            <a:chExt cx="2357455" cy="1428760"/>
          </a:xfrm>
        </p:grpSpPr>
        <p:sp>
          <p:nvSpPr>
            <p:cNvPr id="70" name="Скругленный прямоугольник 69"/>
            <p:cNvSpPr/>
            <p:nvPr/>
          </p:nvSpPr>
          <p:spPr>
            <a:xfrm>
              <a:off x="5929322" y="1357298"/>
              <a:ext cx="2357454" cy="1428760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110" name="Прямоугольник 109"/>
            <p:cNvSpPr/>
            <p:nvPr/>
          </p:nvSpPr>
          <p:spPr>
            <a:xfrm>
              <a:off x="5982901" y="2000240"/>
              <a:ext cx="2303876" cy="7143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schemeClr val="tx2">
                      <a:lumMod val="50000"/>
                    </a:schemeClr>
                  </a:solidFill>
                  <a:latin typeface="+mj-lt"/>
                </a:rPr>
                <a:t>Методический инструментарий(картотека </a:t>
              </a:r>
              <a:r>
                <a:rPr lang="ru-RU" sz="1200" dirty="0" err="1">
                  <a:solidFill>
                    <a:schemeClr val="tx2">
                      <a:lumMod val="50000"/>
                    </a:schemeClr>
                  </a:solidFill>
                  <a:latin typeface="+mj-lt"/>
                </a:rPr>
                <a:t>дид</a:t>
              </a:r>
              <a:r>
                <a:rPr lang="ru-RU" sz="1200" dirty="0">
                  <a:solidFill>
                    <a:schemeClr val="tx2">
                      <a:lumMod val="50000"/>
                    </a:schemeClr>
                  </a:solidFill>
                  <a:latin typeface="+mj-lt"/>
                </a:rPr>
                <a:t>. игр, сценарии развлечений, конспекты НОД</a:t>
              </a: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6572264" y="1571612"/>
              <a:ext cx="85725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1000" b="1" dirty="0">
                <a:latin typeface="+mj-lt"/>
              </a:endParaRPr>
            </a:p>
          </p:txBody>
        </p:sp>
      </p:grpSp>
      <p:pic>
        <p:nvPicPr>
          <p:cNvPr id="31745" name="Picture 1" descr="D:\123\уголок природы(2)\P216631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4653136"/>
            <a:ext cx="2442734" cy="1512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746" name="Picture 2" descr="D:\123\по экологии проект\DSC0749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4581128"/>
            <a:ext cx="2021368" cy="14894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749" name="Picture 5" descr="D:\123\по экологии проект\DSC07497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2132856"/>
            <a:ext cx="1856516" cy="7351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38" name="Прямая со стрелкой 37"/>
          <p:cNvCxnSpPr/>
          <p:nvPr/>
        </p:nvCxnSpPr>
        <p:spPr>
          <a:xfrm flipH="1">
            <a:off x="2987824" y="4221088"/>
            <a:ext cx="360040" cy="2880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1916832"/>
            <a:ext cx="1591356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Click="0" advTm="3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7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7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7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1000"/>
                            </p:stCondLst>
                            <p:childTnLst>
                              <p:par>
                                <p:cTn id="52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70" decel="100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770" decel="100000"/>
                                        <p:tgtEl>
                                          <p:spTgt spid="7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9" dur="77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7000"/>
                            </p:stCondLst>
                            <p:childTnLst>
                              <p:par>
                                <p:cTn id="7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7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770" decel="100000"/>
                                        <p:tgtEl>
                                          <p:spTgt spid="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5" dur="77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7" dur="77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9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10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3000"/>
                            </p:stCondLst>
                            <p:childTnLst>
                              <p:par>
                                <p:cTn id="88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770" decel="100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770" decel="100000"/>
                                        <p:tgtEl>
                                          <p:spTgt spid="7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3" dur="77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5" dur="77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70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+mn-lt"/>
              </a:rPr>
              <a:t>Новизна  проекта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-252536" y="1484784"/>
            <a:ext cx="4968552" cy="4983179"/>
          </a:xfrm>
        </p:spPr>
        <p:txBody>
          <a:bodyPr>
            <a:normAutofit fontScale="70000" lnSpcReduction="20000"/>
          </a:bodyPr>
          <a:lstStyle/>
          <a:p>
            <a:r>
              <a:rPr lang="ru-RU" sz="2800" b="1" i="1" dirty="0">
                <a:solidFill>
                  <a:srgbClr val="2209B7"/>
                </a:solidFill>
              </a:rPr>
              <a:t> </a:t>
            </a:r>
            <a:r>
              <a:rPr lang="ru-RU" sz="2800" b="1" i="1" dirty="0">
                <a:solidFill>
                  <a:srgbClr val="FFC000"/>
                </a:solidFill>
              </a:rPr>
              <a:t>На основе практической деятельности у воспитанников формируется «экологическое мышление», они учатся рассуждать, обобщать, делать простейшие выводы;</a:t>
            </a:r>
          </a:p>
          <a:p>
            <a:r>
              <a:rPr lang="ru-RU" sz="2800" b="1" i="1" dirty="0">
                <a:solidFill>
                  <a:srgbClr val="FFC000"/>
                </a:solidFill>
              </a:rPr>
              <a:t> Включенность родителей в процесс создания и реализацию проекта делает их равноправными субъектами образовательной деятельности, пробуждает интерес к познанию самих себя и детей;</a:t>
            </a:r>
          </a:p>
          <a:p>
            <a:r>
              <a:rPr lang="ru-RU" sz="2800" b="1" i="1" dirty="0">
                <a:solidFill>
                  <a:srgbClr val="FFC000"/>
                </a:solidFill>
              </a:rPr>
              <a:t> Необычное театрализованное представление, посвященное охране окружающей среды с использованием бытовых отходов в качестве костюмов.</a:t>
            </a:r>
          </a:p>
          <a:p>
            <a:pPr>
              <a:buNone/>
            </a:pPr>
            <a:r>
              <a:rPr lang="ru-RU" sz="2800" b="1" i="1" dirty="0">
                <a:solidFill>
                  <a:srgbClr val="FFC000"/>
                </a:solidFill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 spd="slow" advClick="0" advTm="7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179512" y="692115"/>
            <a:ext cx="424847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Ярмарка родительских идей:</a:t>
            </a:r>
            <a:endParaRPr kumimoji="0" lang="ru-RU" sz="2800" b="0" i="0" u="sng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2209B7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FFC000"/>
                </a:solidFill>
                <a:ea typeface="Times New Roman" pitchFamily="18" charset="0"/>
                <a:cs typeface="Times New Roman" pitchFamily="18" charset="0"/>
              </a:rPr>
              <a:t>- Организация выставки поделок «Отходы в доходы!»</a:t>
            </a:r>
            <a:endParaRPr lang="ru-RU" sz="2800" b="1" i="1" dirty="0" smtClean="0">
              <a:solidFill>
                <a:srgbClr val="FFC000"/>
              </a:solidFill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ea typeface="Times New Roman" pitchFamily="18" charset="0"/>
                <a:cs typeface="Times New Roman" pitchFamily="18" charset="0"/>
              </a:rPr>
              <a:t>Сочинение экологической сказки по проблеме и изготовление книги.</a:t>
            </a:r>
            <a:endParaRPr kumimoji="0" lang="ru-RU" sz="2800" b="1" i="1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ea typeface="Times New Roman" pitchFamily="18" charset="0"/>
                <a:cs typeface="Times New Roman" pitchFamily="18" charset="0"/>
              </a:rPr>
              <a:t>Создание экологической газеты «Чистый город».</a:t>
            </a:r>
            <a:endParaRPr kumimoji="0" lang="ru-RU" sz="2800" b="1" i="1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cs typeface="Arial" pitchFamily="34" charset="0"/>
            </a:endParaRPr>
          </a:p>
        </p:txBody>
      </p:sp>
      <p:pic>
        <p:nvPicPr>
          <p:cNvPr id="8194" name="Picture 2" descr="https://sun9-50.userapi.com/c855736/v855736245/b43e9/QQY_Lt4tesU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548680"/>
            <a:ext cx="2448272" cy="32643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6" name="Picture 4" descr="https://sun9-33.userapi.com/c857720/v857720245/33569/3bBsn3kzp_M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3356992"/>
            <a:ext cx="2376264" cy="31683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Click="0" advTm="2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3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34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34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34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4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4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4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4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4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4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4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4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4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4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4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4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4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4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4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4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4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4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4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4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4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4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2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2006</TotalTime>
  <Words>577</Words>
  <Application>Microsoft Office PowerPoint</Application>
  <PresentationFormat>Экран (4:3)</PresentationFormat>
  <Paragraphs>110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Nadejda</vt:lpstr>
      <vt:lpstr>Calibri</vt:lpstr>
      <vt:lpstr>Aparajita</vt:lpstr>
      <vt:lpstr>Malgun Gothic</vt:lpstr>
      <vt:lpstr>Times New Roman</vt:lpstr>
      <vt:lpstr>Wingdings</vt:lpstr>
      <vt:lpstr>Тема29</vt:lpstr>
      <vt:lpstr>«Мусор Земле не к лицу»</vt:lpstr>
      <vt:lpstr>Презентация PowerPoint</vt:lpstr>
      <vt:lpstr>Презентация PowerPoint</vt:lpstr>
      <vt:lpstr>Актуальность темы: </vt:lpstr>
      <vt:lpstr>Презентация PowerPoint</vt:lpstr>
      <vt:lpstr>Презентация PowerPoint</vt:lpstr>
      <vt:lpstr>Презентация PowerPoint</vt:lpstr>
      <vt:lpstr>Новизна  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МБДОУ ДС№ 62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по экологии «Чистый мир» старшаягруппа</dc:title>
  <dc:subject>Экология - проекты</dc:subject>
  <dc:creator>Полевская Э.Ю.</dc:creator>
  <cp:lastModifiedBy>79133446080</cp:lastModifiedBy>
  <cp:revision>226</cp:revision>
  <dcterms:created xsi:type="dcterms:W3CDTF">2016-01-25T21:16:33Z</dcterms:created>
  <dcterms:modified xsi:type="dcterms:W3CDTF">2020-02-07T08:11:54Z</dcterms:modified>
  <cp:category>презентация</cp:category>
</cp:coreProperties>
</file>